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59"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7" d="100"/>
          <a:sy n="77" d="100"/>
        </p:scale>
        <p:origin x="86" y="2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0C55B0-BCB3-4860-8738-8B3FAD18A3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76ED030-E76E-47E5-B031-EFF8F691C22D}">
      <dgm:prSet/>
      <dgm:spPr>
        <a:solidFill>
          <a:schemeClr val="tx1"/>
        </a:solidFill>
      </dgm:spPr>
      <dgm:t>
        <a:bodyPr/>
        <a:lstStyle/>
        <a:p>
          <a:r>
            <a:rPr lang="en-US"/>
            <a:t>COMPETITIVE ANALYSIS</a:t>
          </a:r>
        </a:p>
      </dgm:t>
    </dgm:pt>
    <dgm:pt modelId="{AC9BC8B8-BD41-41CB-9DF5-6AB94E4B7ACB}" type="parTrans" cxnId="{5292B813-9D8D-485C-900C-24E7523E61CB}">
      <dgm:prSet/>
      <dgm:spPr/>
      <dgm:t>
        <a:bodyPr/>
        <a:lstStyle/>
        <a:p>
          <a:endParaRPr lang="en-US"/>
        </a:p>
      </dgm:t>
    </dgm:pt>
    <dgm:pt modelId="{041DA11D-50D5-486D-985F-FC6B5ED16226}" type="sibTrans" cxnId="{5292B813-9D8D-485C-900C-24E7523E61CB}">
      <dgm:prSet/>
      <dgm:spPr/>
      <dgm:t>
        <a:bodyPr/>
        <a:lstStyle/>
        <a:p>
          <a:endParaRPr lang="en-US"/>
        </a:p>
      </dgm:t>
    </dgm:pt>
    <dgm:pt modelId="{3F3C8480-1B97-4C2E-AD47-93B2F4420ACC}">
      <dgm:prSet/>
      <dgm:spPr>
        <a:solidFill>
          <a:schemeClr val="tx1"/>
        </a:solidFill>
      </dgm:spPr>
      <dgm:t>
        <a:bodyPr/>
        <a:lstStyle/>
        <a:p>
          <a:r>
            <a:rPr lang="en-US"/>
            <a:t>CUSTOMER PROFILE</a:t>
          </a:r>
        </a:p>
      </dgm:t>
    </dgm:pt>
    <dgm:pt modelId="{D9AA1369-6733-4B44-81CF-CEDD0EC8B9BE}" type="parTrans" cxnId="{92F78B5B-2694-4C86-93FE-81006589E1D9}">
      <dgm:prSet/>
      <dgm:spPr/>
      <dgm:t>
        <a:bodyPr/>
        <a:lstStyle/>
        <a:p>
          <a:endParaRPr lang="en-US"/>
        </a:p>
      </dgm:t>
    </dgm:pt>
    <dgm:pt modelId="{6F16DB54-BB0A-46E8-8859-5F8613945E65}" type="sibTrans" cxnId="{92F78B5B-2694-4C86-93FE-81006589E1D9}">
      <dgm:prSet/>
      <dgm:spPr/>
      <dgm:t>
        <a:bodyPr/>
        <a:lstStyle/>
        <a:p>
          <a:endParaRPr lang="en-US"/>
        </a:p>
      </dgm:t>
    </dgm:pt>
    <dgm:pt modelId="{4E30838A-23A4-443E-9999-44116A4E717F}">
      <dgm:prSet/>
      <dgm:spPr>
        <a:solidFill>
          <a:schemeClr val="tx1"/>
        </a:solidFill>
      </dgm:spPr>
      <dgm:t>
        <a:bodyPr/>
        <a:lstStyle/>
        <a:p>
          <a:r>
            <a:rPr lang="en-US" dirty="0"/>
            <a:t>MISSION &amp; VISION</a:t>
          </a:r>
        </a:p>
      </dgm:t>
    </dgm:pt>
    <dgm:pt modelId="{36CF5DF8-C5E5-4866-AF18-69BA32A08CE9}" type="parTrans" cxnId="{74C1B0B5-03EA-4CEA-86CA-912201289ED4}">
      <dgm:prSet/>
      <dgm:spPr/>
      <dgm:t>
        <a:bodyPr/>
        <a:lstStyle/>
        <a:p>
          <a:endParaRPr lang="en-US"/>
        </a:p>
      </dgm:t>
    </dgm:pt>
    <dgm:pt modelId="{15772962-4BA1-40C7-8D90-5EE0616D5CF8}" type="sibTrans" cxnId="{74C1B0B5-03EA-4CEA-86CA-912201289ED4}">
      <dgm:prSet/>
      <dgm:spPr/>
      <dgm:t>
        <a:bodyPr/>
        <a:lstStyle/>
        <a:p>
          <a:endParaRPr lang="en-US"/>
        </a:p>
      </dgm:t>
    </dgm:pt>
    <dgm:pt modelId="{4EB1B540-8B9A-447F-BD8D-B28304F19C1C}">
      <dgm:prSet/>
      <dgm:spPr>
        <a:solidFill>
          <a:schemeClr val="tx1"/>
        </a:solidFill>
      </dgm:spPr>
      <dgm:t>
        <a:bodyPr/>
        <a:lstStyle/>
        <a:p>
          <a:r>
            <a:rPr lang="en-US" dirty="0"/>
            <a:t>MERCHANDISE ASSORTMENT ANALYSIS</a:t>
          </a:r>
        </a:p>
      </dgm:t>
    </dgm:pt>
    <dgm:pt modelId="{369644A1-1B9B-4AF0-922C-2071FC2C4147}" type="parTrans" cxnId="{9CD57E15-DB9E-4D38-941B-61FF1B11FF7B}">
      <dgm:prSet/>
      <dgm:spPr/>
      <dgm:t>
        <a:bodyPr/>
        <a:lstStyle/>
        <a:p>
          <a:endParaRPr lang="en-US"/>
        </a:p>
      </dgm:t>
    </dgm:pt>
    <dgm:pt modelId="{CA0835CE-9375-4367-9C4C-00FE534494C0}" type="sibTrans" cxnId="{9CD57E15-DB9E-4D38-941B-61FF1B11FF7B}">
      <dgm:prSet/>
      <dgm:spPr/>
      <dgm:t>
        <a:bodyPr/>
        <a:lstStyle/>
        <a:p>
          <a:endParaRPr lang="en-US"/>
        </a:p>
      </dgm:t>
    </dgm:pt>
    <dgm:pt modelId="{028308CD-85B3-42D1-9E07-0341AC68DAB2}">
      <dgm:prSet/>
      <dgm:spPr>
        <a:solidFill>
          <a:schemeClr val="tx1"/>
        </a:solidFill>
      </dgm:spPr>
      <dgm:t>
        <a:bodyPr/>
        <a:lstStyle/>
        <a:p>
          <a:r>
            <a:rPr lang="en-US"/>
            <a:t>MERCHANDISE ASSORTMENT PROPOSALS</a:t>
          </a:r>
        </a:p>
      </dgm:t>
    </dgm:pt>
    <dgm:pt modelId="{FAB39A99-0E1D-406A-B3EA-44B0A6B30C45}" type="parTrans" cxnId="{9EA260AC-E5A5-4099-98E4-CED7136B5D43}">
      <dgm:prSet/>
      <dgm:spPr/>
      <dgm:t>
        <a:bodyPr/>
        <a:lstStyle/>
        <a:p>
          <a:endParaRPr lang="en-US"/>
        </a:p>
      </dgm:t>
    </dgm:pt>
    <dgm:pt modelId="{99419526-D581-4CE2-A2DE-3390FB63BCBF}" type="sibTrans" cxnId="{9EA260AC-E5A5-4099-98E4-CED7136B5D43}">
      <dgm:prSet/>
      <dgm:spPr/>
      <dgm:t>
        <a:bodyPr/>
        <a:lstStyle/>
        <a:p>
          <a:endParaRPr lang="en-US"/>
        </a:p>
      </dgm:t>
    </dgm:pt>
    <dgm:pt modelId="{CF2194F7-48BB-4EC7-92A7-33CADBAB2F09}">
      <dgm:prSet/>
      <dgm:spPr>
        <a:solidFill>
          <a:schemeClr val="tx1"/>
        </a:solidFill>
      </dgm:spPr>
      <dgm:t>
        <a:bodyPr/>
        <a:lstStyle/>
        <a:p>
          <a:r>
            <a:rPr lang="en-US"/>
            <a:t>VISION PLAN</a:t>
          </a:r>
        </a:p>
      </dgm:t>
    </dgm:pt>
    <dgm:pt modelId="{C55B26FD-6FD4-4094-8EFC-C4FABC3ACCD0}" type="parTrans" cxnId="{D256616B-8F32-469C-8C11-B6FDEE42B1A7}">
      <dgm:prSet/>
      <dgm:spPr/>
      <dgm:t>
        <a:bodyPr/>
        <a:lstStyle/>
        <a:p>
          <a:endParaRPr lang="en-US"/>
        </a:p>
      </dgm:t>
    </dgm:pt>
    <dgm:pt modelId="{65DBB337-7585-4BB7-87F3-BEE4C6CC7284}" type="sibTrans" cxnId="{D256616B-8F32-469C-8C11-B6FDEE42B1A7}">
      <dgm:prSet/>
      <dgm:spPr/>
      <dgm:t>
        <a:bodyPr/>
        <a:lstStyle/>
        <a:p>
          <a:endParaRPr lang="en-US"/>
        </a:p>
      </dgm:t>
    </dgm:pt>
    <dgm:pt modelId="{4B364B9B-5911-41A0-8AB5-ACB863F4B86E}" type="pres">
      <dgm:prSet presAssocID="{800C55B0-BCB3-4860-8738-8B3FAD18A31C}" presName="Name0" presStyleCnt="0">
        <dgm:presLayoutVars>
          <dgm:dir/>
          <dgm:animLvl val="lvl"/>
          <dgm:resizeHandles val="exact"/>
        </dgm:presLayoutVars>
      </dgm:prSet>
      <dgm:spPr/>
    </dgm:pt>
    <dgm:pt modelId="{B5FC9850-3379-41BF-8070-7842AB6C3B3B}" type="pres">
      <dgm:prSet presAssocID="{476ED030-E76E-47E5-B031-EFF8F691C22D}" presName="linNode" presStyleCnt="0"/>
      <dgm:spPr/>
    </dgm:pt>
    <dgm:pt modelId="{0184C3F4-9B72-404C-A1E5-98150CF68DD2}" type="pres">
      <dgm:prSet presAssocID="{476ED030-E76E-47E5-B031-EFF8F691C22D}" presName="parentText" presStyleLbl="node1" presStyleIdx="0" presStyleCnt="6">
        <dgm:presLayoutVars>
          <dgm:chMax val="1"/>
          <dgm:bulletEnabled val="1"/>
        </dgm:presLayoutVars>
      </dgm:prSet>
      <dgm:spPr/>
    </dgm:pt>
    <dgm:pt modelId="{8E0696ED-49F5-4AE1-A96C-2F0A3870FB1A}" type="pres">
      <dgm:prSet presAssocID="{041DA11D-50D5-486D-985F-FC6B5ED16226}" presName="sp" presStyleCnt="0"/>
      <dgm:spPr/>
    </dgm:pt>
    <dgm:pt modelId="{51243826-2E27-4C80-BE01-6AD447E72670}" type="pres">
      <dgm:prSet presAssocID="{3F3C8480-1B97-4C2E-AD47-93B2F4420ACC}" presName="linNode" presStyleCnt="0"/>
      <dgm:spPr/>
    </dgm:pt>
    <dgm:pt modelId="{A029E060-1608-4796-96E4-68435BD1DD32}" type="pres">
      <dgm:prSet presAssocID="{3F3C8480-1B97-4C2E-AD47-93B2F4420ACC}" presName="parentText" presStyleLbl="node1" presStyleIdx="1" presStyleCnt="6">
        <dgm:presLayoutVars>
          <dgm:chMax val="1"/>
          <dgm:bulletEnabled val="1"/>
        </dgm:presLayoutVars>
      </dgm:prSet>
      <dgm:spPr/>
    </dgm:pt>
    <dgm:pt modelId="{5EACFCCA-803F-4022-99DA-EB94466DAE7F}" type="pres">
      <dgm:prSet presAssocID="{6F16DB54-BB0A-46E8-8859-5F8613945E65}" presName="sp" presStyleCnt="0"/>
      <dgm:spPr/>
    </dgm:pt>
    <dgm:pt modelId="{05FD3F41-3B64-4D9B-86B5-B830AEF3481A}" type="pres">
      <dgm:prSet presAssocID="{4E30838A-23A4-443E-9999-44116A4E717F}" presName="linNode" presStyleCnt="0"/>
      <dgm:spPr/>
    </dgm:pt>
    <dgm:pt modelId="{9CA48785-475E-4E00-9A19-CB67B243DA83}" type="pres">
      <dgm:prSet presAssocID="{4E30838A-23A4-443E-9999-44116A4E717F}" presName="parentText" presStyleLbl="node1" presStyleIdx="2" presStyleCnt="6">
        <dgm:presLayoutVars>
          <dgm:chMax val="1"/>
          <dgm:bulletEnabled val="1"/>
        </dgm:presLayoutVars>
      </dgm:prSet>
      <dgm:spPr/>
    </dgm:pt>
    <dgm:pt modelId="{6E2D427F-E972-4199-A895-A62136CB5B28}" type="pres">
      <dgm:prSet presAssocID="{15772962-4BA1-40C7-8D90-5EE0616D5CF8}" presName="sp" presStyleCnt="0"/>
      <dgm:spPr/>
    </dgm:pt>
    <dgm:pt modelId="{37947014-DE22-4F06-BB15-29640B1C699C}" type="pres">
      <dgm:prSet presAssocID="{4EB1B540-8B9A-447F-BD8D-B28304F19C1C}" presName="linNode" presStyleCnt="0"/>
      <dgm:spPr/>
    </dgm:pt>
    <dgm:pt modelId="{A365947E-D78F-4C79-A83E-AF36FD7257EE}" type="pres">
      <dgm:prSet presAssocID="{4EB1B540-8B9A-447F-BD8D-B28304F19C1C}" presName="parentText" presStyleLbl="node1" presStyleIdx="3" presStyleCnt="6">
        <dgm:presLayoutVars>
          <dgm:chMax val="1"/>
          <dgm:bulletEnabled val="1"/>
        </dgm:presLayoutVars>
      </dgm:prSet>
      <dgm:spPr/>
    </dgm:pt>
    <dgm:pt modelId="{9CBCDCFC-C67C-4130-8628-0C76DACD74F7}" type="pres">
      <dgm:prSet presAssocID="{CA0835CE-9375-4367-9C4C-00FE534494C0}" presName="sp" presStyleCnt="0"/>
      <dgm:spPr/>
    </dgm:pt>
    <dgm:pt modelId="{1B07CDA0-08FA-4FF5-BAE0-2C056EA86E2B}" type="pres">
      <dgm:prSet presAssocID="{028308CD-85B3-42D1-9E07-0341AC68DAB2}" presName="linNode" presStyleCnt="0"/>
      <dgm:spPr/>
    </dgm:pt>
    <dgm:pt modelId="{0302BAD9-7789-4413-AB68-5E8684D55A77}" type="pres">
      <dgm:prSet presAssocID="{028308CD-85B3-42D1-9E07-0341AC68DAB2}" presName="parentText" presStyleLbl="node1" presStyleIdx="4" presStyleCnt="6">
        <dgm:presLayoutVars>
          <dgm:chMax val="1"/>
          <dgm:bulletEnabled val="1"/>
        </dgm:presLayoutVars>
      </dgm:prSet>
      <dgm:spPr/>
    </dgm:pt>
    <dgm:pt modelId="{7A32DFD3-494F-4027-956A-45719EA84AB8}" type="pres">
      <dgm:prSet presAssocID="{99419526-D581-4CE2-A2DE-3390FB63BCBF}" presName="sp" presStyleCnt="0"/>
      <dgm:spPr/>
    </dgm:pt>
    <dgm:pt modelId="{FD75218D-695F-4A08-AD45-F64CC6670B74}" type="pres">
      <dgm:prSet presAssocID="{CF2194F7-48BB-4EC7-92A7-33CADBAB2F09}" presName="linNode" presStyleCnt="0"/>
      <dgm:spPr/>
    </dgm:pt>
    <dgm:pt modelId="{EE2AF4C6-9744-4BB8-A68A-E03F904AEAC4}" type="pres">
      <dgm:prSet presAssocID="{CF2194F7-48BB-4EC7-92A7-33CADBAB2F09}" presName="parentText" presStyleLbl="node1" presStyleIdx="5" presStyleCnt="6">
        <dgm:presLayoutVars>
          <dgm:chMax val="1"/>
          <dgm:bulletEnabled val="1"/>
        </dgm:presLayoutVars>
      </dgm:prSet>
      <dgm:spPr/>
    </dgm:pt>
  </dgm:ptLst>
  <dgm:cxnLst>
    <dgm:cxn modelId="{5292B813-9D8D-485C-900C-24E7523E61CB}" srcId="{800C55B0-BCB3-4860-8738-8B3FAD18A31C}" destId="{476ED030-E76E-47E5-B031-EFF8F691C22D}" srcOrd="0" destOrd="0" parTransId="{AC9BC8B8-BD41-41CB-9DF5-6AB94E4B7ACB}" sibTransId="{041DA11D-50D5-486D-985F-FC6B5ED16226}"/>
    <dgm:cxn modelId="{9CD57E15-DB9E-4D38-941B-61FF1B11FF7B}" srcId="{800C55B0-BCB3-4860-8738-8B3FAD18A31C}" destId="{4EB1B540-8B9A-447F-BD8D-B28304F19C1C}" srcOrd="3" destOrd="0" parTransId="{369644A1-1B9B-4AF0-922C-2071FC2C4147}" sibTransId="{CA0835CE-9375-4367-9C4C-00FE534494C0}"/>
    <dgm:cxn modelId="{E9C37D38-7EE5-4C0F-A48A-841740C7F017}" type="presOf" srcId="{028308CD-85B3-42D1-9E07-0341AC68DAB2}" destId="{0302BAD9-7789-4413-AB68-5E8684D55A77}" srcOrd="0" destOrd="0" presId="urn:microsoft.com/office/officeart/2005/8/layout/vList5"/>
    <dgm:cxn modelId="{92F78B5B-2694-4C86-93FE-81006589E1D9}" srcId="{800C55B0-BCB3-4860-8738-8B3FAD18A31C}" destId="{3F3C8480-1B97-4C2E-AD47-93B2F4420ACC}" srcOrd="1" destOrd="0" parTransId="{D9AA1369-6733-4B44-81CF-CEDD0EC8B9BE}" sibTransId="{6F16DB54-BB0A-46E8-8859-5F8613945E65}"/>
    <dgm:cxn modelId="{5010C74A-42A5-4734-B920-C3A085E4D0B8}" type="presOf" srcId="{4E30838A-23A4-443E-9999-44116A4E717F}" destId="{9CA48785-475E-4E00-9A19-CB67B243DA83}" srcOrd="0" destOrd="0" presId="urn:microsoft.com/office/officeart/2005/8/layout/vList5"/>
    <dgm:cxn modelId="{D256616B-8F32-469C-8C11-B6FDEE42B1A7}" srcId="{800C55B0-BCB3-4860-8738-8B3FAD18A31C}" destId="{CF2194F7-48BB-4EC7-92A7-33CADBAB2F09}" srcOrd="5" destOrd="0" parTransId="{C55B26FD-6FD4-4094-8EFC-C4FABC3ACCD0}" sibTransId="{65DBB337-7585-4BB7-87F3-BEE4C6CC7284}"/>
    <dgm:cxn modelId="{FDE78591-45B4-4A17-9FFB-22314B79DF48}" type="presOf" srcId="{800C55B0-BCB3-4860-8738-8B3FAD18A31C}" destId="{4B364B9B-5911-41A0-8AB5-ACB863F4B86E}" srcOrd="0" destOrd="0" presId="urn:microsoft.com/office/officeart/2005/8/layout/vList5"/>
    <dgm:cxn modelId="{9EA260AC-E5A5-4099-98E4-CED7136B5D43}" srcId="{800C55B0-BCB3-4860-8738-8B3FAD18A31C}" destId="{028308CD-85B3-42D1-9E07-0341AC68DAB2}" srcOrd="4" destOrd="0" parTransId="{FAB39A99-0E1D-406A-B3EA-44B0A6B30C45}" sibTransId="{99419526-D581-4CE2-A2DE-3390FB63BCBF}"/>
    <dgm:cxn modelId="{74C1B0B5-03EA-4CEA-86CA-912201289ED4}" srcId="{800C55B0-BCB3-4860-8738-8B3FAD18A31C}" destId="{4E30838A-23A4-443E-9999-44116A4E717F}" srcOrd="2" destOrd="0" parTransId="{36CF5DF8-C5E5-4866-AF18-69BA32A08CE9}" sibTransId="{15772962-4BA1-40C7-8D90-5EE0616D5CF8}"/>
    <dgm:cxn modelId="{9B9353BC-8107-498D-8980-D82F2E4DE6CE}" type="presOf" srcId="{4EB1B540-8B9A-447F-BD8D-B28304F19C1C}" destId="{A365947E-D78F-4C79-A83E-AF36FD7257EE}" srcOrd="0" destOrd="0" presId="urn:microsoft.com/office/officeart/2005/8/layout/vList5"/>
    <dgm:cxn modelId="{7B9920C0-1E8C-4903-B631-DCDD8F8CE8DD}" type="presOf" srcId="{CF2194F7-48BB-4EC7-92A7-33CADBAB2F09}" destId="{EE2AF4C6-9744-4BB8-A68A-E03F904AEAC4}" srcOrd="0" destOrd="0" presId="urn:microsoft.com/office/officeart/2005/8/layout/vList5"/>
    <dgm:cxn modelId="{087557C5-1D60-45EF-B018-1C32664E4E75}" type="presOf" srcId="{476ED030-E76E-47E5-B031-EFF8F691C22D}" destId="{0184C3F4-9B72-404C-A1E5-98150CF68DD2}" srcOrd="0" destOrd="0" presId="urn:microsoft.com/office/officeart/2005/8/layout/vList5"/>
    <dgm:cxn modelId="{1A0359D5-F178-4ECA-A9A5-83C39D2310D7}" type="presOf" srcId="{3F3C8480-1B97-4C2E-AD47-93B2F4420ACC}" destId="{A029E060-1608-4796-96E4-68435BD1DD32}" srcOrd="0" destOrd="0" presId="urn:microsoft.com/office/officeart/2005/8/layout/vList5"/>
    <dgm:cxn modelId="{0D59187E-EB6F-4DA3-BCE7-C510375C3410}" type="presParOf" srcId="{4B364B9B-5911-41A0-8AB5-ACB863F4B86E}" destId="{B5FC9850-3379-41BF-8070-7842AB6C3B3B}" srcOrd="0" destOrd="0" presId="urn:microsoft.com/office/officeart/2005/8/layout/vList5"/>
    <dgm:cxn modelId="{D6CFF4A1-E7EA-4BA2-B64D-145224FB3071}" type="presParOf" srcId="{B5FC9850-3379-41BF-8070-7842AB6C3B3B}" destId="{0184C3F4-9B72-404C-A1E5-98150CF68DD2}" srcOrd="0" destOrd="0" presId="urn:microsoft.com/office/officeart/2005/8/layout/vList5"/>
    <dgm:cxn modelId="{C90E6053-3A91-4BBD-82D4-7931D38CFC3D}" type="presParOf" srcId="{4B364B9B-5911-41A0-8AB5-ACB863F4B86E}" destId="{8E0696ED-49F5-4AE1-A96C-2F0A3870FB1A}" srcOrd="1" destOrd="0" presId="urn:microsoft.com/office/officeart/2005/8/layout/vList5"/>
    <dgm:cxn modelId="{3CEC5AE9-FF35-42F0-AF08-D41FAC7A46E3}" type="presParOf" srcId="{4B364B9B-5911-41A0-8AB5-ACB863F4B86E}" destId="{51243826-2E27-4C80-BE01-6AD447E72670}" srcOrd="2" destOrd="0" presId="urn:microsoft.com/office/officeart/2005/8/layout/vList5"/>
    <dgm:cxn modelId="{A85CFB80-99A1-4F53-B5C8-E867084B4994}" type="presParOf" srcId="{51243826-2E27-4C80-BE01-6AD447E72670}" destId="{A029E060-1608-4796-96E4-68435BD1DD32}" srcOrd="0" destOrd="0" presId="urn:microsoft.com/office/officeart/2005/8/layout/vList5"/>
    <dgm:cxn modelId="{52B3CA39-6D9F-4859-A96F-511F760AEFCC}" type="presParOf" srcId="{4B364B9B-5911-41A0-8AB5-ACB863F4B86E}" destId="{5EACFCCA-803F-4022-99DA-EB94466DAE7F}" srcOrd="3" destOrd="0" presId="urn:microsoft.com/office/officeart/2005/8/layout/vList5"/>
    <dgm:cxn modelId="{6AEC9F7F-E0DA-4F54-9186-432AE112B934}" type="presParOf" srcId="{4B364B9B-5911-41A0-8AB5-ACB863F4B86E}" destId="{05FD3F41-3B64-4D9B-86B5-B830AEF3481A}" srcOrd="4" destOrd="0" presId="urn:microsoft.com/office/officeart/2005/8/layout/vList5"/>
    <dgm:cxn modelId="{D8730C77-CAE5-4AD0-AE81-94DE2324D9B3}" type="presParOf" srcId="{05FD3F41-3B64-4D9B-86B5-B830AEF3481A}" destId="{9CA48785-475E-4E00-9A19-CB67B243DA83}" srcOrd="0" destOrd="0" presId="urn:microsoft.com/office/officeart/2005/8/layout/vList5"/>
    <dgm:cxn modelId="{91BCD8A8-B6D6-4746-AABD-B0D0254C069E}" type="presParOf" srcId="{4B364B9B-5911-41A0-8AB5-ACB863F4B86E}" destId="{6E2D427F-E972-4199-A895-A62136CB5B28}" srcOrd="5" destOrd="0" presId="urn:microsoft.com/office/officeart/2005/8/layout/vList5"/>
    <dgm:cxn modelId="{F6A063F4-C671-47C1-A4A8-9A69E49C0037}" type="presParOf" srcId="{4B364B9B-5911-41A0-8AB5-ACB863F4B86E}" destId="{37947014-DE22-4F06-BB15-29640B1C699C}" srcOrd="6" destOrd="0" presId="urn:microsoft.com/office/officeart/2005/8/layout/vList5"/>
    <dgm:cxn modelId="{36384A9E-C761-447A-839F-4B077F12EEBD}" type="presParOf" srcId="{37947014-DE22-4F06-BB15-29640B1C699C}" destId="{A365947E-D78F-4C79-A83E-AF36FD7257EE}" srcOrd="0" destOrd="0" presId="urn:microsoft.com/office/officeart/2005/8/layout/vList5"/>
    <dgm:cxn modelId="{94931403-E5B0-4222-A6F3-05C03C7C1324}" type="presParOf" srcId="{4B364B9B-5911-41A0-8AB5-ACB863F4B86E}" destId="{9CBCDCFC-C67C-4130-8628-0C76DACD74F7}" srcOrd="7" destOrd="0" presId="urn:microsoft.com/office/officeart/2005/8/layout/vList5"/>
    <dgm:cxn modelId="{864A498C-5939-4842-953C-33FECE62AA14}" type="presParOf" srcId="{4B364B9B-5911-41A0-8AB5-ACB863F4B86E}" destId="{1B07CDA0-08FA-4FF5-BAE0-2C056EA86E2B}" srcOrd="8" destOrd="0" presId="urn:microsoft.com/office/officeart/2005/8/layout/vList5"/>
    <dgm:cxn modelId="{75584ED3-659D-4C36-B056-E2936D9C3B00}" type="presParOf" srcId="{1B07CDA0-08FA-4FF5-BAE0-2C056EA86E2B}" destId="{0302BAD9-7789-4413-AB68-5E8684D55A77}" srcOrd="0" destOrd="0" presId="urn:microsoft.com/office/officeart/2005/8/layout/vList5"/>
    <dgm:cxn modelId="{54BE8EA4-87ED-4AED-BCC0-2D0467593EA1}" type="presParOf" srcId="{4B364B9B-5911-41A0-8AB5-ACB863F4B86E}" destId="{7A32DFD3-494F-4027-956A-45719EA84AB8}" srcOrd="9" destOrd="0" presId="urn:microsoft.com/office/officeart/2005/8/layout/vList5"/>
    <dgm:cxn modelId="{AFD09C4C-3418-4015-9C08-F9CF72F61BC2}" type="presParOf" srcId="{4B364B9B-5911-41A0-8AB5-ACB863F4B86E}" destId="{FD75218D-695F-4A08-AD45-F64CC6670B74}" srcOrd="10" destOrd="0" presId="urn:microsoft.com/office/officeart/2005/8/layout/vList5"/>
    <dgm:cxn modelId="{8ADAAB39-C5F6-4A38-AF37-121F79732460}" type="presParOf" srcId="{FD75218D-695F-4A08-AD45-F64CC6670B74}" destId="{EE2AF4C6-9744-4BB8-A68A-E03F904AEAC4}"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4C3F4-9B72-404C-A1E5-98150CF68DD2}">
      <dsp:nvSpPr>
        <dsp:cNvPr id="0" name=""/>
        <dsp:cNvSpPr/>
      </dsp:nvSpPr>
      <dsp:spPr>
        <a:xfrm>
          <a:off x="3364992" y="1195"/>
          <a:ext cx="3785616" cy="695831"/>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t>COMPETITIVE ANALYSIS</a:t>
          </a:r>
        </a:p>
      </dsp:txBody>
      <dsp:txXfrm>
        <a:off x="3398960" y="35163"/>
        <a:ext cx="3717680" cy="627895"/>
      </dsp:txXfrm>
    </dsp:sp>
    <dsp:sp modelId="{A029E060-1608-4796-96E4-68435BD1DD32}">
      <dsp:nvSpPr>
        <dsp:cNvPr id="0" name=""/>
        <dsp:cNvSpPr/>
      </dsp:nvSpPr>
      <dsp:spPr>
        <a:xfrm>
          <a:off x="3364992" y="731818"/>
          <a:ext cx="3785616" cy="695831"/>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t>CUSTOMER PROFILE</a:t>
          </a:r>
        </a:p>
      </dsp:txBody>
      <dsp:txXfrm>
        <a:off x="3398960" y="765786"/>
        <a:ext cx="3717680" cy="627895"/>
      </dsp:txXfrm>
    </dsp:sp>
    <dsp:sp modelId="{9CA48785-475E-4E00-9A19-CB67B243DA83}">
      <dsp:nvSpPr>
        <dsp:cNvPr id="0" name=""/>
        <dsp:cNvSpPr/>
      </dsp:nvSpPr>
      <dsp:spPr>
        <a:xfrm>
          <a:off x="3364992" y="1462441"/>
          <a:ext cx="3785616" cy="695831"/>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MISSION &amp; VISION</a:t>
          </a:r>
        </a:p>
      </dsp:txBody>
      <dsp:txXfrm>
        <a:off x="3398960" y="1496409"/>
        <a:ext cx="3717680" cy="627895"/>
      </dsp:txXfrm>
    </dsp:sp>
    <dsp:sp modelId="{A365947E-D78F-4C79-A83E-AF36FD7257EE}">
      <dsp:nvSpPr>
        <dsp:cNvPr id="0" name=""/>
        <dsp:cNvSpPr/>
      </dsp:nvSpPr>
      <dsp:spPr>
        <a:xfrm>
          <a:off x="3364992" y="2193064"/>
          <a:ext cx="3785616" cy="695831"/>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MERCHANDISE ASSORTMENT ANALYSIS</a:t>
          </a:r>
        </a:p>
      </dsp:txBody>
      <dsp:txXfrm>
        <a:off x="3398960" y="2227032"/>
        <a:ext cx="3717680" cy="627895"/>
      </dsp:txXfrm>
    </dsp:sp>
    <dsp:sp modelId="{0302BAD9-7789-4413-AB68-5E8684D55A77}">
      <dsp:nvSpPr>
        <dsp:cNvPr id="0" name=""/>
        <dsp:cNvSpPr/>
      </dsp:nvSpPr>
      <dsp:spPr>
        <a:xfrm>
          <a:off x="3364992" y="2923688"/>
          <a:ext cx="3785616" cy="695831"/>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t>MERCHANDISE ASSORTMENT PROPOSALS</a:t>
          </a:r>
        </a:p>
      </dsp:txBody>
      <dsp:txXfrm>
        <a:off x="3398960" y="2957656"/>
        <a:ext cx="3717680" cy="627895"/>
      </dsp:txXfrm>
    </dsp:sp>
    <dsp:sp modelId="{EE2AF4C6-9744-4BB8-A68A-E03F904AEAC4}">
      <dsp:nvSpPr>
        <dsp:cNvPr id="0" name=""/>
        <dsp:cNvSpPr/>
      </dsp:nvSpPr>
      <dsp:spPr>
        <a:xfrm>
          <a:off x="3364992" y="3654311"/>
          <a:ext cx="3785616" cy="695831"/>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a:t>VISION PLAN</a:t>
          </a:r>
        </a:p>
      </dsp:txBody>
      <dsp:txXfrm>
        <a:off x="3398960" y="3688279"/>
        <a:ext cx="3717680" cy="62789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AAB7A-3563-488B-92DE-410DA039DD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99EC77-8A10-490F-A197-61A2230493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D017B1-3476-48DE-BD7C-5FA66B92D9D1}"/>
              </a:ext>
            </a:extLst>
          </p:cNvPr>
          <p:cNvSpPr>
            <a:spLocks noGrp="1"/>
          </p:cNvSpPr>
          <p:nvPr>
            <p:ph type="dt" sz="half" idx="10"/>
          </p:nvPr>
        </p:nvSpPr>
        <p:spPr/>
        <p:txBody>
          <a:bodyPr/>
          <a:lstStyle/>
          <a:p>
            <a:fld id="{9948BAF0-2C71-48A8-A9BA-5F753D778084}" type="datetimeFigureOut">
              <a:rPr lang="en-US" smtClean="0"/>
              <a:t>2/13/2022</a:t>
            </a:fld>
            <a:endParaRPr lang="en-US"/>
          </a:p>
        </p:txBody>
      </p:sp>
      <p:sp>
        <p:nvSpPr>
          <p:cNvPr id="5" name="Footer Placeholder 4">
            <a:extLst>
              <a:ext uri="{FF2B5EF4-FFF2-40B4-BE49-F238E27FC236}">
                <a16:creationId xmlns:a16="http://schemas.microsoft.com/office/drawing/2014/main" id="{B28FC5F7-A4CF-4380-B7B0-DDDFA90B1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E2ABF0-138C-4D61-9B68-831C012572AA}"/>
              </a:ext>
            </a:extLst>
          </p:cNvPr>
          <p:cNvSpPr>
            <a:spLocks noGrp="1"/>
          </p:cNvSpPr>
          <p:nvPr>
            <p:ph type="sldNum" sz="quarter" idx="12"/>
          </p:nvPr>
        </p:nvSpPr>
        <p:spPr/>
        <p:txBody>
          <a:bodyPr/>
          <a:lstStyle/>
          <a:p>
            <a:fld id="{85792AFA-185D-466A-8640-9A2B5FA82702}" type="slidenum">
              <a:rPr lang="en-US" smtClean="0"/>
              <a:t>‹#›</a:t>
            </a:fld>
            <a:endParaRPr lang="en-US"/>
          </a:p>
        </p:txBody>
      </p:sp>
    </p:spTree>
    <p:extLst>
      <p:ext uri="{BB962C8B-B14F-4D97-AF65-F5344CB8AC3E}">
        <p14:creationId xmlns:p14="http://schemas.microsoft.com/office/powerpoint/2010/main" val="3407354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7BBAB-2CBF-4AC4-AB4D-3394DE9522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318DED-83F8-4073-83BA-EFEAFB7A08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2F808C-D45D-4CFB-8502-5A52277B2612}"/>
              </a:ext>
            </a:extLst>
          </p:cNvPr>
          <p:cNvSpPr>
            <a:spLocks noGrp="1"/>
          </p:cNvSpPr>
          <p:nvPr>
            <p:ph type="dt" sz="half" idx="10"/>
          </p:nvPr>
        </p:nvSpPr>
        <p:spPr/>
        <p:txBody>
          <a:bodyPr/>
          <a:lstStyle/>
          <a:p>
            <a:fld id="{9948BAF0-2C71-48A8-A9BA-5F753D778084}" type="datetimeFigureOut">
              <a:rPr lang="en-US" smtClean="0"/>
              <a:t>2/13/2022</a:t>
            </a:fld>
            <a:endParaRPr lang="en-US"/>
          </a:p>
        </p:txBody>
      </p:sp>
      <p:sp>
        <p:nvSpPr>
          <p:cNvPr id="5" name="Footer Placeholder 4">
            <a:extLst>
              <a:ext uri="{FF2B5EF4-FFF2-40B4-BE49-F238E27FC236}">
                <a16:creationId xmlns:a16="http://schemas.microsoft.com/office/drawing/2014/main" id="{0C36672F-69BD-45DB-BB9E-FCE458D6E3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3FFE44-8BE1-4EC1-9FA5-CA9242FF887E}"/>
              </a:ext>
            </a:extLst>
          </p:cNvPr>
          <p:cNvSpPr>
            <a:spLocks noGrp="1"/>
          </p:cNvSpPr>
          <p:nvPr>
            <p:ph type="sldNum" sz="quarter" idx="12"/>
          </p:nvPr>
        </p:nvSpPr>
        <p:spPr/>
        <p:txBody>
          <a:bodyPr/>
          <a:lstStyle/>
          <a:p>
            <a:fld id="{85792AFA-185D-466A-8640-9A2B5FA82702}" type="slidenum">
              <a:rPr lang="en-US" smtClean="0"/>
              <a:t>‹#›</a:t>
            </a:fld>
            <a:endParaRPr lang="en-US"/>
          </a:p>
        </p:txBody>
      </p:sp>
    </p:spTree>
    <p:extLst>
      <p:ext uri="{BB962C8B-B14F-4D97-AF65-F5344CB8AC3E}">
        <p14:creationId xmlns:p14="http://schemas.microsoft.com/office/powerpoint/2010/main" val="991578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F47054-975A-45CD-9F30-60B318AFB4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31644C-4048-4124-9E03-9E006547DE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6A7AB6-FAE7-4DBC-9E1C-D8296FB49781}"/>
              </a:ext>
            </a:extLst>
          </p:cNvPr>
          <p:cNvSpPr>
            <a:spLocks noGrp="1"/>
          </p:cNvSpPr>
          <p:nvPr>
            <p:ph type="dt" sz="half" idx="10"/>
          </p:nvPr>
        </p:nvSpPr>
        <p:spPr/>
        <p:txBody>
          <a:bodyPr/>
          <a:lstStyle/>
          <a:p>
            <a:fld id="{9948BAF0-2C71-48A8-A9BA-5F753D778084}" type="datetimeFigureOut">
              <a:rPr lang="en-US" smtClean="0"/>
              <a:t>2/13/2022</a:t>
            </a:fld>
            <a:endParaRPr lang="en-US"/>
          </a:p>
        </p:txBody>
      </p:sp>
      <p:sp>
        <p:nvSpPr>
          <p:cNvPr id="5" name="Footer Placeholder 4">
            <a:extLst>
              <a:ext uri="{FF2B5EF4-FFF2-40B4-BE49-F238E27FC236}">
                <a16:creationId xmlns:a16="http://schemas.microsoft.com/office/drawing/2014/main" id="{4B329705-FCF4-4B86-AFA0-580B2C15D8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761317-DDAF-4A4F-BEA8-5A4EDC6300EC}"/>
              </a:ext>
            </a:extLst>
          </p:cNvPr>
          <p:cNvSpPr>
            <a:spLocks noGrp="1"/>
          </p:cNvSpPr>
          <p:nvPr>
            <p:ph type="sldNum" sz="quarter" idx="12"/>
          </p:nvPr>
        </p:nvSpPr>
        <p:spPr/>
        <p:txBody>
          <a:bodyPr/>
          <a:lstStyle/>
          <a:p>
            <a:fld id="{85792AFA-185D-466A-8640-9A2B5FA82702}" type="slidenum">
              <a:rPr lang="en-US" smtClean="0"/>
              <a:t>‹#›</a:t>
            </a:fld>
            <a:endParaRPr lang="en-US"/>
          </a:p>
        </p:txBody>
      </p:sp>
    </p:spTree>
    <p:extLst>
      <p:ext uri="{BB962C8B-B14F-4D97-AF65-F5344CB8AC3E}">
        <p14:creationId xmlns:p14="http://schemas.microsoft.com/office/powerpoint/2010/main" val="4278654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5515-2084-4E1A-B540-19991A8B84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850770-7792-453E-A031-7B11039002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F88C56-C5D7-44C7-95A2-C981FAC4448D}"/>
              </a:ext>
            </a:extLst>
          </p:cNvPr>
          <p:cNvSpPr>
            <a:spLocks noGrp="1"/>
          </p:cNvSpPr>
          <p:nvPr>
            <p:ph type="dt" sz="half" idx="10"/>
          </p:nvPr>
        </p:nvSpPr>
        <p:spPr/>
        <p:txBody>
          <a:bodyPr/>
          <a:lstStyle/>
          <a:p>
            <a:fld id="{9948BAF0-2C71-48A8-A9BA-5F753D778084}" type="datetimeFigureOut">
              <a:rPr lang="en-US" smtClean="0"/>
              <a:t>2/13/2022</a:t>
            </a:fld>
            <a:endParaRPr lang="en-US"/>
          </a:p>
        </p:txBody>
      </p:sp>
      <p:sp>
        <p:nvSpPr>
          <p:cNvPr id="5" name="Footer Placeholder 4">
            <a:extLst>
              <a:ext uri="{FF2B5EF4-FFF2-40B4-BE49-F238E27FC236}">
                <a16:creationId xmlns:a16="http://schemas.microsoft.com/office/drawing/2014/main" id="{1C609A74-FBFB-4F80-A8C3-52A32BD831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2C1140-5A1A-4FBD-9164-57F620A7DDA9}"/>
              </a:ext>
            </a:extLst>
          </p:cNvPr>
          <p:cNvSpPr>
            <a:spLocks noGrp="1"/>
          </p:cNvSpPr>
          <p:nvPr>
            <p:ph type="sldNum" sz="quarter" idx="12"/>
          </p:nvPr>
        </p:nvSpPr>
        <p:spPr/>
        <p:txBody>
          <a:bodyPr/>
          <a:lstStyle/>
          <a:p>
            <a:fld id="{85792AFA-185D-466A-8640-9A2B5FA82702}" type="slidenum">
              <a:rPr lang="en-US" smtClean="0"/>
              <a:t>‹#›</a:t>
            </a:fld>
            <a:endParaRPr lang="en-US"/>
          </a:p>
        </p:txBody>
      </p:sp>
    </p:spTree>
    <p:extLst>
      <p:ext uri="{BB962C8B-B14F-4D97-AF65-F5344CB8AC3E}">
        <p14:creationId xmlns:p14="http://schemas.microsoft.com/office/powerpoint/2010/main" val="1709763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5E0B2-CB5D-4C1D-9E2C-997F4ACE4A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94636A-534D-47C0-ABE2-9A0D8BED91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2811B2-5F50-4D82-BAC1-EF139B0EEFAD}"/>
              </a:ext>
            </a:extLst>
          </p:cNvPr>
          <p:cNvSpPr>
            <a:spLocks noGrp="1"/>
          </p:cNvSpPr>
          <p:nvPr>
            <p:ph type="dt" sz="half" idx="10"/>
          </p:nvPr>
        </p:nvSpPr>
        <p:spPr/>
        <p:txBody>
          <a:bodyPr/>
          <a:lstStyle/>
          <a:p>
            <a:fld id="{9948BAF0-2C71-48A8-A9BA-5F753D778084}" type="datetimeFigureOut">
              <a:rPr lang="en-US" smtClean="0"/>
              <a:t>2/13/2022</a:t>
            </a:fld>
            <a:endParaRPr lang="en-US"/>
          </a:p>
        </p:txBody>
      </p:sp>
      <p:sp>
        <p:nvSpPr>
          <p:cNvPr id="5" name="Footer Placeholder 4">
            <a:extLst>
              <a:ext uri="{FF2B5EF4-FFF2-40B4-BE49-F238E27FC236}">
                <a16:creationId xmlns:a16="http://schemas.microsoft.com/office/drawing/2014/main" id="{CEFD7355-AF2F-4FE4-B68A-075CCE4673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5E9137-8FBA-49EE-9872-78F3ED32CD67}"/>
              </a:ext>
            </a:extLst>
          </p:cNvPr>
          <p:cNvSpPr>
            <a:spLocks noGrp="1"/>
          </p:cNvSpPr>
          <p:nvPr>
            <p:ph type="sldNum" sz="quarter" idx="12"/>
          </p:nvPr>
        </p:nvSpPr>
        <p:spPr/>
        <p:txBody>
          <a:bodyPr/>
          <a:lstStyle/>
          <a:p>
            <a:fld id="{85792AFA-185D-466A-8640-9A2B5FA82702}" type="slidenum">
              <a:rPr lang="en-US" smtClean="0"/>
              <a:t>‹#›</a:t>
            </a:fld>
            <a:endParaRPr lang="en-US"/>
          </a:p>
        </p:txBody>
      </p:sp>
    </p:spTree>
    <p:extLst>
      <p:ext uri="{BB962C8B-B14F-4D97-AF65-F5344CB8AC3E}">
        <p14:creationId xmlns:p14="http://schemas.microsoft.com/office/powerpoint/2010/main" val="328578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A34A8-539E-45E5-A39B-0AED6A65D1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28BC82-C63C-4739-B1F2-1D9DFD76EA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C3F1DC-678B-4DDF-A27A-EBA49E9C35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66D231-A432-4EA3-B4DE-E197E2C7935E}"/>
              </a:ext>
            </a:extLst>
          </p:cNvPr>
          <p:cNvSpPr>
            <a:spLocks noGrp="1"/>
          </p:cNvSpPr>
          <p:nvPr>
            <p:ph type="dt" sz="half" idx="10"/>
          </p:nvPr>
        </p:nvSpPr>
        <p:spPr/>
        <p:txBody>
          <a:bodyPr/>
          <a:lstStyle/>
          <a:p>
            <a:fld id="{9948BAF0-2C71-48A8-A9BA-5F753D778084}" type="datetimeFigureOut">
              <a:rPr lang="en-US" smtClean="0"/>
              <a:t>2/13/2022</a:t>
            </a:fld>
            <a:endParaRPr lang="en-US"/>
          </a:p>
        </p:txBody>
      </p:sp>
      <p:sp>
        <p:nvSpPr>
          <p:cNvPr id="6" name="Footer Placeholder 5">
            <a:extLst>
              <a:ext uri="{FF2B5EF4-FFF2-40B4-BE49-F238E27FC236}">
                <a16:creationId xmlns:a16="http://schemas.microsoft.com/office/drawing/2014/main" id="{DB15E9F5-D4C8-4DB0-9C5B-00B80AEA4D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ADA09B-AD7F-43EB-AE90-40D0F494078A}"/>
              </a:ext>
            </a:extLst>
          </p:cNvPr>
          <p:cNvSpPr>
            <a:spLocks noGrp="1"/>
          </p:cNvSpPr>
          <p:nvPr>
            <p:ph type="sldNum" sz="quarter" idx="12"/>
          </p:nvPr>
        </p:nvSpPr>
        <p:spPr/>
        <p:txBody>
          <a:bodyPr/>
          <a:lstStyle/>
          <a:p>
            <a:fld id="{85792AFA-185D-466A-8640-9A2B5FA82702}" type="slidenum">
              <a:rPr lang="en-US" smtClean="0"/>
              <a:t>‹#›</a:t>
            </a:fld>
            <a:endParaRPr lang="en-US"/>
          </a:p>
        </p:txBody>
      </p:sp>
    </p:spTree>
    <p:extLst>
      <p:ext uri="{BB962C8B-B14F-4D97-AF65-F5344CB8AC3E}">
        <p14:creationId xmlns:p14="http://schemas.microsoft.com/office/powerpoint/2010/main" val="3354015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16E7B-7B98-49AF-9537-C1FB8519A5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0E6F54-11AA-4699-87FC-34DDAEDBC5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FF49BF-1B1A-422B-A38C-845D9798C9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9CEF0A-202B-40D2-973C-07861EA1E4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3F1F2A-CB96-4BC7-8761-3DD81061C2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D8F337-1FE3-4578-AB23-A088D6CF5B9A}"/>
              </a:ext>
            </a:extLst>
          </p:cNvPr>
          <p:cNvSpPr>
            <a:spLocks noGrp="1"/>
          </p:cNvSpPr>
          <p:nvPr>
            <p:ph type="dt" sz="half" idx="10"/>
          </p:nvPr>
        </p:nvSpPr>
        <p:spPr/>
        <p:txBody>
          <a:bodyPr/>
          <a:lstStyle/>
          <a:p>
            <a:fld id="{9948BAF0-2C71-48A8-A9BA-5F753D778084}" type="datetimeFigureOut">
              <a:rPr lang="en-US" smtClean="0"/>
              <a:t>2/13/2022</a:t>
            </a:fld>
            <a:endParaRPr lang="en-US"/>
          </a:p>
        </p:txBody>
      </p:sp>
      <p:sp>
        <p:nvSpPr>
          <p:cNvPr id="8" name="Footer Placeholder 7">
            <a:extLst>
              <a:ext uri="{FF2B5EF4-FFF2-40B4-BE49-F238E27FC236}">
                <a16:creationId xmlns:a16="http://schemas.microsoft.com/office/drawing/2014/main" id="{670EF762-D546-4743-96D8-F76AA7939B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573F84-33DC-439E-8512-102C7427D95E}"/>
              </a:ext>
            </a:extLst>
          </p:cNvPr>
          <p:cNvSpPr>
            <a:spLocks noGrp="1"/>
          </p:cNvSpPr>
          <p:nvPr>
            <p:ph type="sldNum" sz="quarter" idx="12"/>
          </p:nvPr>
        </p:nvSpPr>
        <p:spPr/>
        <p:txBody>
          <a:bodyPr/>
          <a:lstStyle/>
          <a:p>
            <a:fld id="{85792AFA-185D-466A-8640-9A2B5FA82702}" type="slidenum">
              <a:rPr lang="en-US" smtClean="0"/>
              <a:t>‹#›</a:t>
            </a:fld>
            <a:endParaRPr lang="en-US"/>
          </a:p>
        </p:txBody>
      </p:sp>
    </p:spTree>
    <p:extLst>
      <p:ext uri="{BB962C8B-B14F-4D97-AF65-F5344CB8AC3E}">
        <p14:creationId xmlns:p14="http://schemas.microsoft.com/office/powerpoint/2010/main" val="2792115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6BBE6-0232-452A-99EE-277DFFB3B5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06425F-4F4D-4867-B4A6-9543E27D1F85}"/>
              </a:ext>
            </a:extLst>
          </p:cNvPr>
          <p:cNvSpPr>
            <a:spLocks noGrp="1"/>
          </p:cNvSpPr>
          <p:nvPr>
            <p:ph type="dt" sz="half" idx="10"/>
          </p:nvPr>
        </p:nvSpPr>
        <p:spPr/>
        <p:txBody>
          <a:bodyPr/>
          <a:lstStyle/>
          <a:p>
            <a:fld id="{9948BAF0-2C71-48A8-A9BA-5F753D778084}" type="datetimeFigureOut">
              <a:rPr lang="en-US" smtClean="0"/>
              <a:t>2/13/2022</a:t>
            </a:fld>
            <a:endParaRPr lang="en-US"/>
          </a:p>
        </p:txBody>
      </p:sp>
      <p:sp>
        <p:nvSpPr>
          <p:cNvPr id="4" name="Footer Placeholder 3">
            <a:extLst>
              <a:ext uri="{FF2B5EF4-FFF2-40B4-BE49-F238E27FC236}">
                <a16:creationId xmlns:a16="http://schemas.microsoft.com/office/drawing/2014/main" id="{1FC56600-FB85-414B-941F-8CE9CCC590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B7D078-1788-49B3-8638-C093ED6C4E3C}"/>
              </a:ext>
            </a:extLst>
          </p:cNvPr>
          <p:cNvSpPr>
            <a:spLocks noGrp="1"/>
          </p:cNvSpPr>
          <p:nvPr>
            <p:ph type="sldNum" sz="quarter" idx="12"/>
          </p:nvPr>
        </p:nvSpPr>
        <p:spPr/>
        <p:txBody>
          <a:bodyPr/>
          <a:lstStyle/>
          <a:p>
            <a:fld id="{85792AFA-185D-466A-8640-9A2B5FA82702}" type="slidenum">
              <a:rPr lang="en-US" smtClean="0"/>
              <a:t>‹#›</a:t>
            </a:fld>
            <a:endParaRPr lang="en-US"/>
          </a:p>
        </p:txBody>
      </p:sp>
    </p:spTree>
    <p:extLst>
      <p:ext uri="{BB962C8B-B14F-4D97-AF65-F5344CB8AC3E}">
        <p14:creationId xmlns:p14="http://schemas.microsoft.com/office/powerpoint/2010/main" val="3742031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D3583F-D71B-4926-8C9A-7594D935B916}"/>
              </a:ext>
            </a:extLst>
          </p:cNvPr>
          <p:cNvSpPr>
            <a:spLocks noGrp="1"/>
          </p:cNvSpPr>
          <p:nvPr>
            <p:ph type="dt" sz="half" idx="10"/>
          </p:nvPr>
        </p:nvSpPr>
        <p:spPr/>
        <p:txBody>
          <a:bodyPr/>
          <a:lstStyle/>
          <a:p>
            <a:fld id="{9948BAF0-2C71-48A8-A9BA-5F753D778084}" type="datetimeFigureOut">
              <a:rPr lang="en-US" smtClean="0"/>
              <a:t>2/13/2022</a:t>
            </a:fld>
            <a:endParaRPr lang="en-US"/>
          </a:p>
        </p:txBody>
      </p:sp>
      <p:sp>
        <p:nvSpPr>
          <p:cNvPr id="3" name="Footer Placeholder 2">
            <a:extLst>
              <a:ext uri="{FF2B5EF4-FFF2-40B4-BE49-F238E27FC236}">
                <a16:creationId xmlns:a16="http://schemas.microsoft.com/office/drawing/2014/main" id="{9960D3F5-8C62-44D6-AFB3-6E7EF764A2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BCF439-DAB7-4289-8D64-1844CD4D6164}"/>
              </a:ext>
            </a:extLst>
          </p:cNvPr>
          <p:cNvSpPr>
            <a:spLocks noGrp="1"/>
          </p:cNvSpPr>
          <p:nvPr>
            <p:ph type="sldNum" sz="quarter" idx="12"/>
          </p:nvPr>
        </p:nvSpPr>
        <p:spPr/>
        <p:txBody>
          <a:bodyPr/>
          <a:lstStyle/>
          <a:p>
            <a:fld id="{85792AFA-185D-466A-8640-9A2B5FA82702}" type="slidenum">
              <a:rPr lang="en-US" smtClean="0"/>
              <a:t>‹#›</a:t>
            </a:fld>
            <a:endParaRPr lang="en-US"/>
          </a:p>
        </p:txBody>
      </p:sp>
    </p:spTree>
    <p:extLst>
      <p:ext uri="{BB962C8B-B14F-4D97-AF65-F5344CB8AC3E}">
        <p14:creationId xmlns:p14="http://schemas.microsoft.com/office/powerpoint/2010/main" val="2340819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CF24E-48D3-4708-B1BC-1A90FFE824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632EC3-8761-438C-8E38-53CAA42EF6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7FEEE9-83EA-42EA-9986-43A27C01F9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C687F2-7D15-4BA3-B4F3-6691251C071C}"/>
              </a:ext>
            </a:extLst>
          </p:cNvPr>
          <p:cNvSpPr>
            <a:spLocks noGrp="1"/>
          </p:cNvSpPr>
          <p:nvPr>
            <p:ph type="dt" sz="half" idx="10"/>
          </p:nvPr>
        </p:nvSpPr>
        <p:spPr/>
        <p:txBody>
          <a:bodyPr/>
          <a:lstStyle/>
          <a:p>
            <a:fld id="{9948BAF0-2C71-48A8-A9BA-5F753D778084}" type="datetimeFigureOut">
              <a:rPr lang="en-US" smtClean="0"/>
              <a:t>2/13/2022</a:t>
            </a:fld>
            <a:endParaRPr lang="en-US"/>
          </a:p>
        </p:txBody>
      </p:sp>
      <p:sp>
        <p:nvSpPr>
          <p:cNvPr id="6" name="Footer Placeholder 5">
            <a:extLst>
              <a:ext uri="{FF2B5EF4-FFF2-40B4-BE49-F238E27FC236}">
                <a16:creationId xmlns:a16="http://schemas.microsoft.com/office/drawing/2014/main" id="{2525BA9A-9F77-48B7-9599-6FAAD33211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9E565F-586A-43B6-AF89-35EAD91F06D1}"/>
              </a:ext>
            </a:extLst>
          </p:cNvPr>
          <p:cNvSpPr>
            <a:spLocks noGrp="1"/>
          </p:cNvSpPr>
          <p:nvPr>
            <p:ph type="sldNum" sz="quarter" idx="12"/>
          </p:nvPr>
        </p:nvSpPr>
        <p:spPr/>
        <p:txBody>
          <a:bodyPr/>
          <a:lstStyle/>
          <a:p>
            <a:fld id="{85792AFA-185D-466A-8640-9A2B5FA82702}" type="slidenum">
              <a:rPr lang="en-US" smtClean="0"/>
              <a:t>‹#›</a:t>
            </a:fld>
            <a:endParaRPr lang="en-US"/>
          </a:p>
        </p:txBody>
      </p:sp>
    </p:spTree>
    <p:extLst>
      <p:ext uri="{BB962C8B-B14F-4D97-AF65-F5344CB8AC3E}">
        <p14:creationId xmlns:p14="http://schemas.microsoft.com/office/powerpoint/2010/main" val="170674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EA6A7-92EF-4AF1-982C-B207F2FB09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15CE3A-35C8-4933-8A63-D805D56635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02C115-FBD5-4CA3-B022-4B422A6AF1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1908BA-1C49-4CE0-BA53-41F87495A37A}"/>
              </a:ext>
            </a:extLst>
          </p:cNvPr>
          <p:cNvSpPr>
            <a:spLocks noGrp="1"/>
          </p:cNvSpPr>
          <p:nvPr>
            <p:ph type="dt" sz="half" idx="10"/>
          </p:nvPr>
        </p:nvSpPr>
        <p:spPr/>
        <p:txBody>
          <a:bodyPr/>
          <a:lstStyle/>
          <a:p>
            <a:fld id="{9948BAF0-2C71-48A8-A9BA-5F753D778084}" type="datetimeFigureOut">
              <a:rPr lang="en-US" smtClean="0"/>
              <a:t>2/13/2022</a:t>
            </a:fld>
            <a:endParaRPr lang="en-US"/>
          </a:p>
        </p:txBody>
      </p:sp>
      <p:sp>
        <p:nvSpPr>
          <p:cNvPr id="6" name="Footer Placeholder 5">
            <a:extLst>
              <a:ext uri="{FF2B5EF4-FFF2-40B4-BE49-F238E27FC236}">
                <a16:creationId xmlns:a16="http://schemas.microsoft.com/office/drawing/2014/main" id="{06BC15E3-2BC6-4952-BC38-190DC968A1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E3E1FA-55F2-4D34-89EB-028B2E92985A}"/>
              </a:ext>
            </a:extLst>
          </p:cNvPr>
          <p:cNvSpPr>
            <a:spLocks noGrp="1"/>
          </p:cNvSpPr>
          <p:nvPr>
            <p:ph type="sldNum" sz="quarter" idx="12"/>
          </p:nvPr>
        </p:nvSpPr>
        <p:spPr/>
        <p:txBody>
          <a:bodyPr/>
          <a:lstStyle/>
          <a:p>
            <a:fld id="{85792AFA-185D-466A-8640-9A2B5FA82702}" type="slidenum">
              <a:rPr lang="en-US" smtClean="0"/>
              <a:t>‹#›</a:t>
            </a:fld>
            <a:endParaRPr lang="en-US"/>
          </a:p>
        </p:txBody>
      </p:sp>
    </p:spTree>
    <p:extLst>
      <p:ext uri="{BB962C8B-B14F-4D97-AF65-F5344CB8AC3E}">
        <p14:creationId xmlns:p14="http://schemas.microsoft.com/office/powerpoint/2010/main" val="1767873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656554-CF6F-4C91-BC91-0BF4E8AD1D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EC8F40-FD93-4F9A-8FF9-7DC3022F34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FE9716-D823-48EA-98D2-53232AD4EF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8BAF0-2C71-48A8-A9BA-5F753D778084}" type="datetimeFigureOut">
              <a:rPr lang="en-US" smtClean="0"/>
              <a:t>2/13/2022</a:t>
            </a:fld>
            <a:endParaRPr lang="en-US"/>
          </a:p>
        </p:txBody>
      </p:sp>
      <p:sp>
        <p:nvSpPr>
          <p:cNvPr id="5" name="Footer Placeholder 4">
            <a:extLst>
              <a:ext uri="{FF2B5EF4-FFF2-40B4-BE49-F238E27FC236}">
                <a16:creationId xmlns:a16="http://schemas.microsoft.com/office/drawing/2014/main" id="{5E6F7782-91E6-4E2E-880E-51A9013CA4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61DB99-BC64-4923-B958-49DE9AEFD8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792AFA-185D-466A-8640-9A2B5FA82702}" type="slidenum">
              <a:rPr lang="en-US" smtClean="0"/>
              <a:t>‹#›</a:t>
            </a:fld>
            <a:endParaRPr lang="en-US"/>
          </a:p>
        </p:txBody>
      </p:sp>
    </p:spTree>
    <p:extLst>
      <p:ext uri="{BB962C8B-B14F-4D97-AF65-F5344CB8AC3E}">
        <p14:creationId xmlns:p14="http://schemas.microsoft.com/office/powerpoint/2010/main" val="3076651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6F9E488-0718-4E1E-9D12-26779F606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09BE6F6B-19BD-443C-8FB0-FA45F13F95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9505" cy="6857542"/>
          </a:xfrm>
          <a:custGeom>
            <a:avLst/>
            <a:gdLst>
              <a:gd name="connsiteX0" fmla="*/ 0 w 7539505"/>
              <a:gd name="connsiteY0" fmla="*/ 0 h 6857542"/>
              <a:gd name="connsiteX1" fmla="*/ 6392832 w 7539505"/>
              <a:gd name="connsiteY1" fmla="*/ 0 h 6857542"/>
              <a:gd name="connsiteX2" fmla="*/ 6405479 w 7539505"/>
              <a:gd name="connsiteY2" fmla="*/ 31774 h 6857542"/>
              <a:gd name="connsiteX3" fmla="*/ 7460487 w 7539505"/>
              <a:gd name="connsiteY3" fmla="*/ 2682457 h 6857542"/>
              <a:gd name="connsiteX4" fmla="*/ 7460487 w 7539505"/>
              <a:gd name="connsiteY4" fmla="*/ 3752208 h 6857542"/>
              <a:gd name="connsiteX5" fmla="*/ 6302983 w 7539505"/>
              <a:gd name="connsiteY5" fmla="*/ 6660411 h 6857542"/>
              <a:gd name="connsiteX6" fmla="*/ 6224521 w 7539505"/>
              <a:gd name="connsiteY6" fmla="*/ 6857542 h 6857542"/>
              <a:gd name="connsiteX7" fmla="*/ 0 w 7539505"/>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39505" h="6857542">
                <a:moveTo>
                  <a:pt x="0" y="0"/>
                </a:moveTo>
                <a:lnTo>
                  <a:pt x="6392832" y="0"/>
                </a:lnTo>
                <a:lnTo>
                  <a:pt x="6405479" y="31774"/>
                </a:lnTo>
                <a:cubicBezTo>
                  <a:pt x="7460487" y="2682457"/>
                  <a:pt x="7460487" y="2682457"/>
                  <a:pt x="7460487" y="2682457"/>
                </a:cubicBezTo>
                <a:cubicBezTo>
                  <a:pt x="7565845" y="2988100"/>
                  <a:pt x="7565845" y="3446565"/>
                  <a:pt x="7460487" y="3752208"/>
                </a:cubicBezTo>
                <a:cubicBezTo>
                  <a:pt x="6976500" y="4968215"/>
                  <a:pt x="6598385" y="5918220"/>
                  <a:pt x="6302983" y="6660411"/>
                </a:cubicBezTo>
                <a:lnTo>
                  <a:pt x="6224521"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4A73A33-5A22-4E6B-A733-AE79CC10E365}"/>
              </a:ext>
            </a:extLst>
          </p:cNvPr>
          <p:cNvSpPr>
            <a:spLocks noGrp="1"/>
          </p:cNvSpPr>
          <p:nvPr>
            <p:ph type="ctrTitle"/>
          </p:nvPr>
        </p:nvSpPr>
        <p:spPr>
          <a:xfrm>
            <a:off x="811033" y="1487285"/>
            <a:ext cx="5573478" cy="2877981"/>
          </a:xfrm>
        </p:spPr>
        <p:txBody>
          <a:bodyPr anchor="b">
            <a:normAutofit/>
          </a:bodyPr>
          <a:lstStyle/>
          <a:p>
            <a:pPr algn="r"/>
            <a:r>
              <a:rPr lang="en-US" sz="7200" dirty="0">
                <a:solidFill>
                  <a:schemeClr val="bg1"/>
                </a:solidFill>
              </a:rPr>
              <a:t>Project 1</a:t>
            </a:r>
          </a:p>
        </p:txBody>
      </p:sp>
      <p:sp>
        <p:nvSpPr>
          <p:cNvPr id="3" name="Subtitle 2">
            <a:extLst>
              <a:ext uri="{FF2B5EF4-FFF2-40B4-BE49-F238E27FC236}">
                <a16:creationId xmlns:a16="http://schemas.microsoft.com/office/drawing/2014/main" id="{D7E0F5D2-1933-4059-A844-3580E888DB12}"/>
              </a:ext>
            </a:extLst>
          </p:cNvPr>
          <p:cNvSpPr>
            <a:spLocks noGrp="1"/>
          </p:cNvSpPr>
          <p:nvPr>
            <p:ph type="subTitle" idx="1"/>
          </p:nvPr>
        </p:nvSpPr>
        <p:spPr>
          <a:xfrm>
            <a:off x="954158" y="4434276"/>
            <a:ext cx="5271714" cy="1453825"/>
          </a:xfrm>
        </p:spPr>
        <p:txBody>
          <a:bodyPr anchor="t">
            <a:normAutofit/>
          </a:bodyPr>
          <a:lstStyle/>
          <a:p>
            <a:pPr algn="r"/>
            <a:r>
              <a:rPr lang="en-US">
                <a:solidFill>
                  <a:schemeClr val="bg1"/>
                </a:solidFill>
              </a:rPr>
              <a:t>By: Denishia Linton</a:t>
            </a:r>
          </a:p>
        </p:txBody>
      </p:sp>
      <p:grpSp>
        <p:nvGrpSpPr>
          <p:cNvPr id="26" name="Group 25">
            <a:extLst>
              <a:ext uri="{FF2B5EF4-FFF2-40B4-BE49-F238E27FC236}">
                <a16:creationId xmlns:a16="http://schemas.microsoft.com/office/drawing/2014/main" id="{C0E9D773-7FEB-49A7-9CC0-76B8FC8956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0080" y="640080"/>
            <a:ext cx="1128382" cy="847206"/>
            <a:chOff x="5307830" y="325570"/>
            <a:chExt cx="1128382" cy="847206"/>
          </a:xfrm>
        </p:grpSpPr>
        <p:sp>
          <p:nvSpPr>
            <p:cNvPr id="27" name="Freeform 5">
              <a:extLst>
                <a:ext uri="{FF2B5EF4-FFF2-40B4-BE49-F238E27FC236}">
                  <a16:creationId xmlns:a16="http://schemas.microsoft.com/office/drawing/2014/main" id="{38E76DE4-15F2-442B-A21D-7E4E54A015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8" name="Freeform 5">
              <a:extLst>
                <a:ext uri="{FF2B5EF4-FFF2-40B4-BE49-F238E27FC236}">
                  <a16:creationId xmlns:a16="http://schemas.microsoft.com/office/drawing/2014/main" id="{1AE5C0EE-AE74-4F67-BE75-9859C73C4B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pic>
        <p:nvPicPr>
          <p:cNvPr id="4" name="Picture 3">
            <a:extLst>
              <a:ext uri="{FF2B5EF4-FFF2-40B4-BE49-F238E27FC236}">
                <a16:creationId xmlns:a16="http://schemas.microsoft.com/office/drawing/2014/main" id="{A5DD9938-F844-42E1-AA2A-082D870FFDB5}"/>
              </a:ext>
            </a:extLst>
          </p:cNvPr>
          <p:cNvPicPr>
            <a:picLocks noChangeAspect="1"/>
          </p:cNvPicPr>
          <p:nvPr/>
        </p:nvPicPr>
        <p:blipFill>
          <a:blip r:embed="rId2"/>
          <a:stretch>
            <a:fillRect/>
          </a:stretch>
        </p:blipFill>
        <p:spPr>
          <a:xfrm>
            <a:off x="8350538" y="2583403"/>
            <a:ext cx="3344638" cy="1736638"/>
          </a:xfrm>
          <a:prstGeom prst="rect">
            <a:avLst/>
          </a:prstGeom>
        </p:spPr>
      </p:pic>
    </p:spTree>
    <p:extLst>
      <p:ext uri="{BB962C8B-B14F-4D97-AF65-F5344CB8AC3E}">
        <p14:creationId xmlns:p14="http://schemas.microsoft.com/office/powerpoint/2010/main" val="1824207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66619-2ADD-4854-964F-4E025CCFFB0B}"/>
              </a:ext>
            </a:extLst>
          </p:cNvPr>
          <p:cNvSpPr>
            <a:spLocks noGrp="1"/>
          </p:cNvSpPr>
          <p:nvPr>
            <p:ph type="title"/>
          </p:nvPr>
        </p:nvSpPr>
        <p:spPr/>
        <p:txBody>
          <a:bodyPr/>
          <a:lstStyle/>
          <a:p>
            <a:r>
              <a:rPr lang="en-US" dirty="0"/>
              <a:t>OVERVIEW</a:t>
            </a:r>
          </a:p>
        </p:txBody>
      </p:sp>
      <p:graphicFrame>
        <p:nvGraphicFramePr>
          <p:cNvPr id="5" name="Content Placeholder 2">
            <a:extLst>
              <a:ext uri="{FF2B5EF4-FFF2-40B4-BE49-F238E27FC236}">
                <a16:creationId xmlns:a16="http://schemas.microsoft.com/office/drawing/2014/main" id="{218606C4-FFDA-4428-94A2-5BFD857620FF}"/>
              </a:ext>
            </a:extLst>
          </p:cNvPr>
          <p:cNvGraphicFramePr>
            <a:graphicFrameLocks noGrp="1"/>
          </p:cNvGraphicFramePr>
          <p:nvPr>
            <p:ph idx="1"/>
            <p:extLst>
              <p:ext uri="{D42A27DB-BD31-4B8C-83A1-F6EECF244321}">
                <p14:modId xmlns:p14="http://schemas.microsoft.com/office/powerpoint/2010/main" val="23243043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8860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1980C9-0BCA-4E45-B347-328ECFFFA78B}"/>
              </a:ext>
            </a:extLst>
          </p:cNvPr>
          <p:cNvSpPr>
            <a:spLocks noGrp="1"/>
          </p:cNvSpPr>
          <p:nvPr>
            <p:ph type="title"/>
          </p:nvPr>
        </p:nvSpPr>
        <p:spPr>
          <a:xfrm>
            <a:off x="838200" y="1641752"/>
            <a:ext cx="4391025" cy="1323439"/>
          </a:xfrm>
        </p:spPr>
        <p:txBody>
          <a:bodyPr vert="horz" lIns="91440" tIns="45720" rIns="91440" bIns="45720" rtlCol="0" anchor="t">
            <a:normAutofit/>
          </a:bodyPr>
          <a:lstStyle/>
          <a:p>
            <a:r>
              <a:rPr lang="en-US" sz="4000" b="1" kern="1200">
                <a:solidFill>
                  <a:schemeClr val="bg1"/>
                </a:solidFill>
                <a:latin typeface="+mj-lt"/>
                <a:ea typeface="+mj-ea"/>
                <a:cs typeface="+mj-cs"/>
              </a:rPr>
              <a:t>COMPETITIVE ANALYSIS</a:t>
            </a:r>
          </a:p>
        </p:txBody>
      </p:sp>
      <p:sp>
        <p:nvSpPr>
          <p:cNvPr id="7" name="TextBox 6">
            <a:extLst>
              <a:ext uri="{FF2B5EF4-FFF2-40B4-BE49-F238E27FC236}">
                <a16:creationId xmlns:a16="http://schemas.microsoft.com/office/drawing/2014/main" id="{248126C2-14DB-44EE-82DE-1E628DCD7779}"/>
              </a:ext>
            </a:extLst>
          </p:cNvPr>
          <p:cNvSpPr txBox="1"/>
          <p:nvPr/>
        </p:nvSpPr>
        <p:spPr>
          <a:xfrm>
            <a:off x="838200" y="3146400"/>
            <a:ext cx="4391025" cy="245430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b="1">
                <a:solidFill>
                  <a:schemeClr val="bg1">
                    <a:alpha val="80000"/>
                  </a:schemeClr>
                </a:solidFill>
              </a:rPr>
              <a:t>Akira can gain from these retailers by adding more options to their collection and making sure they not only stay on top of the latest trends and but also start their own trends. Akira can also try offering more affordable prices. </a:t>
            </a:r>
          </a:p>
        </p:txBody>
      </p:sp>
      <p:graphicFrame>
        <p:nvGraphicFramePr>
          <p:cNvPr id="6" name="Table 6">
            <a:extLst>
              <a:ext uri="{FF2B5EF4-FFF2-40B4-BE49-F238E27FC236}">
                <a16:creationId xmlns:a16="http://schemas.microsoft.com/office/drawing/2014/main" id="{A550007D-1CDB-41D5-93DB-522EEEBBC373}"/>
              </a:ext>
            </a:extLst>
          </p:cNvPr>
          <p:cNvGraphicFramePr>
            <a:graphicFrameLocks noGrp="1"/>
          </p:cNvGraphicFramePr>
          <p:nvPr>
            <p:ph idx="1"/>
            <p:extLst>
              <p:ext uri="{D42A27DB-BD31-4B8C-83A1-F6EECF244321}">
                <p14:modId xmlns:p14="http://schemas.microsoft.com/office/powerpoint/2010/main" val="4144350812"/>
              </p:ext>
            </p:extLst>
          </p:nvPr>
        </p:nvGraphicFramePr>
        <p:xfrm>
          <a:off x="6095999" y="2008079"/>
          <a:ext cx="5260978" cy="2802820"/>
        </p:xfrm>
        <a:graphic>
          <a:graphicData uri="http://schemas.openxmlformats.org/drawingml/2006/table">
            <a:tbl>
              <a:tblPr firstRow="1" bandRow="1">
                <a:tableStyleId>{073A0DAA-6AF3-43AB-8588-CEC1D06C72B9}</a:tableStyleId>
              </a:tblPr>
              <a:tblGrid>
                <a:gridCol w="874174">
                  <a:extLst>
                    <a:ext uri="{9D8B030D-6E8A-4147-A177-3AD203B41FA5}">
                      <a16:colId xmlns:a16="http://schemas.microsoft.com/office/drawing/2014/main" val="1627208704"/>
                    </a:ext>
                  </a:extLst>
                </a:gridCol>
                <a:gridCol w="1511592">
                  <a:extLst>
                    <a:ext uri="{9D8B030D-6E8A-4147-A177-3AD203B41FA5}">
                      <a16:colId xmlns:a16="http://schemas.microsoft.com/office/drawing/2014/main" val="2318421218"/>
                    </a:ext>
                  </a:extLst>
                </a:gridCol>
                <a:gridCol w="1488827">
                  <a:extLst>
                    <a:ext uri="{9D8B030D-6E8A-4147-A177-3AD203B41FA5}">
                      <a16:colId xmlns:a16="http://schemas.microsoft.com/office/drawing/2014/main" val="2163512789"/>
                    </a:ext>
                  </a:extLst>
                </a:gridCol>
                <a:gridCol w="1386385">
                  <a:extLst>
                    <a:ext uri="{9D8B030D-6E8A-4147-A177-3AD203B41FA5}">
                      <a16:colId xmlns:a16="http://schemas.microsoft.com/office/drawing/2014/main" val="3192351742"/>
                    </a:ext>
                  </a:extLst>
                </a:gridCol>
              </a:tblGrid>
              <a:tr h="360597">
                <a:tc>
                  <a:txBody>
                    <a:bodyPr/>
                    <a:lstStyle/>
                    <a:p>
                      <a:endParaRPr lang="en-US" sz="1600"/>
                    </a:p>
                  </a:txBody>
                  <a:tcPr marL="81954" marR="81954" marT="40977" marB="40977"/>
                </a:tc>
                <a:tc>
                  <a:txBody>
                    <a:bodyPr/>
                    <a:lstStyle/>
                    <a:p>
                      <a:r>
                        <a:rPr lang="en-US" sz="1600"/>
                        <a:t>FOREVER 21</a:t>
                      </a:r>
                    </a:p>
                  </a:txBody>
                  <a:tcPr marL="81954" marR="81954" marT="40977" marB="40977"/>
                </a:tc>
                <a:tc>
                  <a:txBody>
                    <a:bodyPr/>
                    <a:lstStyle/>
                    <a:p>
                      <a:r>
                        <a:rPr lang="en-US" sz="1600"/>
                        <a:t>DISCOVERY</a:t>
                      </a:r>
                    </a:p>
                  </a:txBody>
                  <a:tcPr marL="81954" marR="81954" marT="40977" marB="40977"/>
                </a:tc>
                <a:tc>
                  <a:txBody>
                    <a:bodyPr/>
                    <a:lstStyle/>
                    <a:p>
                      <a:r>
                        <a:rPr lang="en-US" sz="1600"/>
                        <a:t>WINDSOR</a:t>
                      </a:r>
                    </a:p>
                  </a:txBody>
                  <a:tcPr marL="81954" marR="81954" marT="40977" marB="40977"/>
                </a:tc>
                <a:extLst>
                  <a:ext uri="{0D108BD9-81ED-4DB2-BD59-A6C34878D82A}">
                    <a16:rowId xmlns:a16="http://schemas.microsoft.com/office/drawing/2014/main" val="2674249695"/>
                  </a:ext>
                </a:extLst>
              </a:tr>
              <a:tr h="1098181">
                <a:tc>
                  <a:txBody>
                    <a:bodyPr/>
                    <a:lstStyle/>
                    <a:p>
                      <a:r>
                        <a:rPr lang="en-US" sz="1600" b="1"/>
                        <a:t>PROS</a:t>
                      </a:r>
                    </a:p>
                  </a:txBody>
                  <a:tcPr marL="81954" marR="81954" marT="40977" marB="40977"/>
                </a:tc>
                <a:tc>
                  <a:txBody>
                    <a:bodyPr/>
                    <a:lstStyle/>
                    <a:p>
                      <a:r>
                        <a:rPr lang="en-US" sz="1600"/>
                        <a:t>Provides clothing for men, women, and kids.</a:t>
                      </a:r>
                    </a:p>
                  </a:txBody>
                  <a:tcPr marL="81954" marR="81954" marT="40977" marB="40977"/>
                </a:tc>
                <a:tc>
                  <a:txBody>
                    <a:bodyPr/>
                    <a:lstStyle/>
                    <a:p>
                      <a:r>
                        <a:rPr lang="en-US" sz="1600"/>
                        <a:t>Affordable prices</a:t>
                      </a:r>
                    </a:p>
                  </a:txBody>
                  <a:tcPr marL="81954" marR="81954" marT="40977" marB="40977"/>
                </a:tc>
                <a:tc>
                  <a:txBody>
                    <a:bodyPr/>
                    <a:lstStyle/>
                    <a:p>
                      <a:r>
                        <a:rPr lang="en-US" sz="1600"/>
                        <a:t>A great formal women’s collection.</a:t>
                      </a:r>
                    </a:p>
                  </a:txBody>
                  <a:tcPr marL="81954" marR="81954" marT="40977" marB="40977"/>
                </a:tc>
                <a:extLst>
                  <a:ext uri="{0D108BD9-81ED-4DB2-BD59-A6C34878D82A}">
                    <a16:rowId xmlns:a16="http://schemas.microsoft.com/office/drawing/2014/main" val="850803921"/>
                  </a:ext>
                </a:extLst>
              </a:tr>
              <a:tr h="1344042">
                <a:tc>
                  <a:txBody>
                    <a:bodyPr/>
                    <a:lstStyle/>
                    <a:p>
                      <a:r>
                        <a:rPr lang="en-US" sz="1600" b="1"/>
                        <a:t>CONS</a:t>
                      </a:r>
                    </a:p>
                  </a:txBody>
                  <a:tcPr marL="81954" marR="81954" marT="40977" marB="40977"/>
                </a:tc>
                <a:tc>
                  <a:txBody>
                    <a:bodyPr/>
                    <a:lstStyle/>
                    <a:p>
                      <a:r>
                        <a:rPr lang="en-US" sz="1600"/>
                        <a:t>Most kids' clothes aren’t shown in stores.</a:t>
                      </a:r>
                    </a:p>
                  </a:txBody>
                  <a:tcPr marL="81954" marR="81954" marT="40977" marB="40977"/>
                </a:tc>
                <a:tc>
                  <a:txBody>
                    <a:bodyPr/>
                    <a:lstStyle/>
                    <a:p>
                      <a:r>
                        <a:rPr lang="en-US" sz="1600"/>
                        <a:t>The store doesn’t have a dressing room in store.</a:t>
                      </a:r>
                    </a:p>
                  </a:txBody>
                  <a:tcPr marL="81954" marR="81954" marT="40977" marB="40977"/>
                </a:tc>
                <a:tc>
                  <a:txBody>
                    <a:bodyPr/>
                    <a:lstStyle/>
                    <a:p>
                      <a:r>
                        <a:rPr lang="en-US" sz="1600"/>
                        <a:t>The store doesn’t advertise as much as others.</a:t>
                      </a:r>
                    </a:p>
                  </a:txBody>
                  <a:tcPr marL="81954" marR="81954" marT="40977" marB="40977"/>
                </a:tc>
                <a:extLst>
                  <a:ext uri="{0D108BD9-81ED-4DB2-BD59-A6C34878D82A}">
                    <a16:rowId xmlns:a16="http://schemas.microsoft.com/office/drawing/2014/main" val="2983981440"/>
                  </a:ext>
                </a:extLst>
              </a:tr>
            </a:tbl>
          </a:graphicData>
        </a:graphic>
      </p:graphicFrame>
    </p:spTree>
    <p:extLst>
      <p:ext uri="{BB962C8B-B14F-4D97-AF65-F5344CB8AC3E}">
        <p14:creationId xmlns:p14="http://schemas.microsoft.com/office/powerpoint/2010/main" val="1792400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AB70-CD00-497E-BF35-549C6522D16C}"/>
              </a:ext>
            </a:extLst>
          </p:cNvPr>
          <p:cNvSpPr>
            <a:spLocks noGrp="1"/>
          </p:cNvSpPr>
          <p:nvPr>
            <p:ph type="title"/>
          </p:nvPr>
        </p:nvSpPr>
        <p:spPr/>
        <p:txBody>
          <a:bodyPr/>
          <a:lstStyle/>
          <a:p>
            <a:r>
              <a:rPr lang="en-US" b="1" dirty="0"/>
              <a:t>CUSTOMER PROFILE</a:t>
            </a:r>
          </a:p>
        </p:txBody>
      </p:sp>
      <p:sp>
        <p:nvSpPr>
          <p:cNvPr id="3" name="Text Placeholder 2">
            <a:extLst>
              <a:ext uri="{FF2B5EF4-FFF2-40B4-BE49-F238E27FC236}">
                <a16:creationId xmlns:a16="http://schemas.microsoft.com/office/drawing/2014/main" id="{3DC07AA5-5A37-48C8-AE27-24FCF950F198}"/>
              </a:ext>
            </a:extLst>
          </p:cNvPr>
          <p:cNvSpPr>
            <a:spLocks noGrp="1"/>
          </p:cNvSpPr>
          <p:nvPr>
            <p:ph type="body" idx="1"/>
          </p:nvPr>
        </p:nvSpPr>
        <p:spPr/>
        <p:txBody>
          <a:bodyPr/>
          <a:lstStyle/>
          <a:p>
            <a:r>
              <a:rPr lang="en-US" dirty="0"/>
              <a:t>DEMOGRAPHICS</a:t>
            </a:r>
          </a:p>
        </p:txBody>
      </p:sp>
      <p:sp>
        <p:nvSpPr>
          <p:cNvPr id="4" name="Content Placeholder 3">
            <a:extLst>
              <a:ext uri="{FF2B5EF4-FFF2-40B4-BE49-F238E27FC236}">
                <a16:creationId xmlns:a16="http://schemas.microsoft.com/office/drawing/2014/main" id="{3BAFFC57-C4B4-41B8-BA02-BDAC88BF43C7}"/>
              </a:ext>
            </a:extLst>
          </p:cNvPr>
          <p:cNvSpPr>
            <a:spLocks noGrp="1"/>
          </p:cNvSpPr>
          <p:nvPr>
            <p:ph sz="half" idx="2"/>
          </p:nvPr>
        </p:nvSpPr>
        <p:spPr/>
        <p:txBody>
          <a:bodyPr/>
          <a:lstStyle/>
          <a:p>
            <a:r>
              <a:rPr lang="en-US" b="1" dirty="0"/>
              <a:t>AGES</a:t>
            </a:r>
            <a:r>
              <a:rPr lang="en-US" dirty="0"/>
              <a:t>: 18 and older</a:t>
            </a:r>
          </a:p>
          <a:p>
            <a:r>
              <a:rPr lang="en-US" b="1" dirty="0"/>
              <a:t>GENDER</a:t>
            </a:r>
            <a:r>
              <a:rPr lang="en-US" dirty="0"/>
              <a:t>: Female</a:t>
            </a:r>
          </a:p>
          <a:p>
            <a:r>
              <a:rPr lang="en-US" b="1" dirty="0"/>
              <a:t>INCOME</a:t>
            </a:r>
            <a:r>
              <a:rPr lang="en-US" dirty="0"/>
              <a:t>: Middle class</a:t>
            </a:r>
          </a:p>
          <a:p>
            <a:r>
              <a:rPr lang="en-US" b="1" dirty="0"/>
              <a:t>EDUCATION</a:t>
            </a:r>
            <a:r>
              <a:rPr lang="en-US" dirty="0"/>
              <a:t>: Any level </a:t>
            </a:r>
          </a:p>
          <a:p>
            <a:r>
              <a:rPr lang="en-US" b="1" dirty="0"/>
              <a:t>OCCUPATION</a:t>
            </a:r>
            <a:r>
              <a:rPr lang="en-US" dirty="0"/>
              <a:t>: Fashion, Instagram model, club promoter, and influencers.</a:t>
            </a:r>
          </a:p>
          <a:p>
            <a:endParaRPr lang="en-US" dirty="0"/>
          </a:p>
        </p:txBody>
      </p:sp>
      <p:sp>
        <p:nvSpPr>
          <p:cNvPr id="5" name="Text Placeholder 4">
            <a:extLst>
              <a:ext uri="{FF2B5EF4-FFF2-40B4-BE49-F238E27FC236}">
                <a16:creationId xmlns:a16="http://schemas.microsoft.com/office/drawing/2014/main" id="{1DC0E891-5A22-4A0A-A409-32235FEDCF32}"/>
              </a:ext>
            </a:extLst>
          </p:cNvPr>
          <p:cNvSpPr>
            <a:spLocks noGrp="1"/>
          </p:cNvSpPr>
          <p:nvPr>
            <p:ph type="body" sz="quarter" idx="3"/>
          </p:nvPr>
        </p:nvSpPr>
        <p:spPr/>
        <p:txBody>
          <a:bodyPr/>
          <a:lstStyle/>
          <a:p>
            <a:r>
              <a:rPr lang="en-US" dirty="0"/>
              <a:t>PSYCHOGRAPHICS</a:t>
            </a:r>
          </a:p>
        </p:txBody>
      </p:sp>
      <p:sp>
        <p:nvSpPr>
          <p:cNvPr id="6" name="Content Placeholder 5">
            <a:extLst>
              <a:ext uri="{FF2B5EF4-FFF2-40B4-BE49-F238E27FC236}">
                <a16:creationId xmlns:a16="http://schemas.microsoft.com/office/drawing/2014/main" id="{755A2B73-4CE5-43DA-8853-370B6DA67806}"/>
              </a:ext>
            </a:extLst>
          </p:cNvPr>
          <p:cNvSpPr>
            <a:spLocks noGrp="1"/>
          </p:cNvSpPr>
          <p:nvPr>
            <p:ph sz="quarter" idx="4"/>
          </p:nvPr>
        </p:nvSpPr>
        <p:spPr/>
        <p:txBody>
          <a:bodyPr/>
          <a:lstStyle/>
          <a:p>
            <a:r>
              <a:rPr lang="en-US" b="1" dirty="0"/>
              <a:t>PERSONALITIES: </a:t>
            </a:r>
            <a:r>
              <a:rPr lang="en-US" dirty="0"/>
              <a:t>Outgoing, creative, sexy, and classy.</a:t>
            </a:r>
          </a:p>
          <a:p>
            <a:r>
              <a:rPr lang="en-US" b="1" dirty="0"/>
              <a:t>LIFESTYLES: </a:t>
            </a:r>
            <a:r>
              <a:rPr lang="en-US" dirty="0"/>
              <a:t>Models, promoter, business owner, and college students.</a:t>
            </a:r>
          </a:p>
          <a:p>
            <a:r>
              <a:rPr lang="en-US" b="1" dirty="0"/>
              <a:t>INTERESTS: </a:t>
            </a:r>
            <a:r>
              <a:rPr lang="en-US" dirty="0"/>
              <a:t>Influencers, social media, business, clubbing, and partying.</a:t>
            </a:r>
          </a:p>
        </p:txBody>
      </p:sp>
    </p:spTree>
    <p:extLst>
      <p:ext uri="{BB962C8B-B14F-4D97-AF65-F5344CB8AC3E}">
        <p14:creationId xmlns:p14="http://schemas.microsoft.com/office/powerpoint/2010/main" val="2823137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1">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13"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CD7D538E-4693-4B4E-8915-C05BC8E01674}"/>
              </a:ext>
            </a:extLst>
          </p:cNvPr>
          <p:cNvSpPr>
            <a:spLocks noGrp="1"/>
          </p:cNvSpPr>
          <p:nvPr>
            <p:ph type="title"/>
          </p:nvPr>
        </p:nvSpPr>
        <p:spPr>
          <a:xfrm>
            <a:off x="767290" y="1166932"/>
            <a:ext cx="3582073" cy="4279709"/>
          </a:xfrm>
        </p:spPr>
        <p:txBody>
          <a:bodyPr anchor="ctr">
            <a:normAutofit/>
          </a:bodyPr>
          <a:lstStyle/>
          <a:p>
            <a:r>
              <a:rPr lang="en-US" sz="4800" b="1">
                <a:solidFill>
                  <a:schemeClr val="bg1"/>
                </a:solidFill>
              </a:rPr>
              <a:t>MISSION &amp; VISION</a:t>
            </a:r>
          </a:p>
        </p:txBody>
      </p:sp>
      <p:sp>
        <p:nvSpPr>
          <p:cNvPr id="3" name="Content Placeholder 2">
            <a:extLst>
              <a:ext uri="{FF2B5EF4-FFF2-40B4-BE49-F238E27FC236}">
                <a16:creationId xmlns:a16="http://schemas.microsoft.com/office/drawing/2014/main" id="{BAB6E80F-1A40-4372-BF3A-2826D8F543BE}"/>
              </a:ext>
            </a:extLst>
          </p:cNvPr>
          <p:cNvSpPr>
            <a:spLocks noGrp="1"/>
          </p:cNvSpPr>
          <p:nvPr>
            <p:ph idx="1"/>
          </p:nvPr>
        </p:nvSpPr>
        <p:spPr>
          <a:xfrm>
            <a:off x="5573864" y="1166933"/>
            <a:ext cx="5716988" cy="4279709"/>
          </a:xfrm>
        </p:spPr>
        <p:txBody>
          <a:bodyPr anchor="ctr">
            <a:normAutofit/>
          </a:bodyPr>
          <a:lstStyle/>
          <a:p>
            <a:r>
              <a:rPr lang="en-US" sz="2000" b="1"/>
              <a:t>AKIRA MISSION: </a:t>
            </a:r>
            <a:r>
              <a:rPr lang="en-US" sz="2000" b="0" i="0">
                <a:effectLst/>
              </a:rPr>
              <a:t>AKIRA is determined to change this mindset with original thinking and an emphasis on strong designers and curated styles. We are working hard to heighten awareness across the country and put Chicago on the Fashion Map.</a:t>
            </a:r>
          </a:p>
          <a:p>
            <a:r>
              <a:rPr lang="en-US" sz="2000" b="1"/>
              <a:t>AKIRA VISION: </a:t>
            </a:r>
            <a:r>
              <a:rPr lang="en-US" sz="2000" b="0" i="0">
                <a:effectLst/>
              </a:rPr>
              <a:t>It's all about people. And when it comes down to it, business is simply “People selling things to other people”. So, we want to make sure that our people are the right ones. And so far, they are. With a very rigorous selection process, AKIRA is fanatical about ensuring that customers are styled by experts who eat, sleep, and breathe fashion. We live to make AKIRA customers look good and feel good.</a:t>
            </a:r>
            <a:endParaRPr lang="en-US" sz="2000"/>
          </a:p>
        </p:txBody>
      </p:sp>
    </p:spTree>
    <p:extLst>
      <p:ext uri="{BB962C8B-B14F-4D97-AF65-F5344CB8AC3E}">
        <p14:creationId xmlns:p14="http://schemas.microsoft.com/office/powerpoint/2010/main" val="4018749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81A928-829D-4E86-A2A4-293138601B67}"/>
              </a:ext>
            </a:extLst>
          </p:cNvPr>
          <p:cNvSpPr>
            <a:spLocks noGrp="1"/>
          </p:cNvSpPr>
          <p:nvPr>
            <p:ph type="title"/>
          </p:nvPr>
        </p:nvSpPr>
        <p:spPr>
          <a:xfrm>
            <a:off x="827088" y="1641752"/>
            <a:ext cx="3527425" cy="4366936"/>
          </a:xfrm>
        </p:spPr>
        <p:txBody>
          <a:bodyPr anchor="t">
            <a:normAutofit/>
          </a:bodyPr>
          <a:lstStyle/>
          <a:p>
            <a:r>
              <a:rPr lang="en-US" sz="4000" b="1"/>
              <a:t>MERCHANDISE ASSORTMENT ANALYSIS</a:t>
            </a:r>
          </a:p>
        </p:txBody>
      </p:sp>
      <p:sp>
        <p:nvSpPr>
          <p:cNvPr id="3" name="Content Placeholder 2">
            <a:extLst>
              <a:ext uri="{FF2B5EF4-FFF2-40B4-BE49-F238E27FC236}">
                <a16:creationId xmlns:a16="http://schemas.microsoft.com/office/drawing/2014/main" id="{C88BDA8A-A18B-4B72-9E0A-E3F21C1E2C94}"/>
              </a:ext>
            </a:extLst>
          </p:cNvPr>
          <p:cNvSpPr>
            <a:spLocks noGrp="1"/>
          </p:cNvSpPr>
          <p:nvPr>
            <p:ph idx="1"/>
          </p:nvPr>
        </p:nvSpPr>
        <p:spPr>
          <a:xfrm>
            <a:off x="5222081" y="1641752"/>
            <a:ext cx="5260975" cy="3960000"/>
          </a:xfrm>
        </p:spPr>
        <p:txBody>
          <a:bodyPr>
            <a:normAutofit/>
          </a:bodyPr>
          <a:lstStyle/>
          <a:p>
            <a:r>
              <a:rPr lang="en-US" sz="1700" b="1">
                <a:solidFill>
                  <a:schemeClr val="tx1">
                    <a:alpha val="80000"/>
                  </a:schemeClr>
                </a:solidFill>
              </a:rPr>
              <a:t>What merchandise should remain and why?</a:t>
            </a:r>
          </a:p>
          <a:p>
            <a:pPr>
              <a:buFontTx/>
              <a:buChar char="-"/>
            </a:pPr>
            <a:r>
              <a:rPr lang="en-US" sz="1700">
                <a:solidFill>
                  <a:schemeClr val="tx1">
                    <a:alpha val="80000"/>
                  </a:schemeClr>
                </a:solidFill>
              </a:rPr>
              <a:t>Akira should continue to offer trendy women clothing because those items are the most popular. Akira should also continue to dress up their mannequins to give consumers outfit ideas.</a:t>
            </a:r>
          </a:p>
          <a:p>
            <a:r>
              <a:rPr lang="en-US" sz="1700" b="1">
                <a:solidFill>
                  <a:schemeClr val="tx1">
                    <a:alpha val="80000"/>
                  </a:schemeClr>
                </a:solidFill>
              </a:rPr>
              <a:t>Which merchandise should be eliminated and why?</a:t>
            </a:r>
          </a:p>
          <a:p>
            <a:pPr>
              <a:buFontTx/>
              <a:buChar char="-"/>
            </a:pPr>
            <a:r>
              <a:rPr lang="en-US" sz="1700">
                <a:solidFill>
                  <a:schemeClr val="tx1">
                    <a:alpha val="80000"/>
                  </a:schemeClr>
                </a:solidFill>
              </a:rPr>
              <a:t>I honestly feel that everything that Akira offers should stay. The store doesn’t have any flaws besides the pricing.</a:t>
            </a:r>
          </a:p>
          <a:p>
            <a:r>
              <a:rPr lang="en-US" sz="1700" b="1">
                <a:solidFill>
                  <a:schemeClr val="tx1">
                    <a:alpha val="80000"/>
                  </a:schemeClr>
                </a:solidFill>
              </a:rPr>
              <a:t>What new merchandise should be carried and why?</a:t>
            </a:r>
          </a:p>
          <a:p>
            <a:pPr marL="0" indent="0">
              <a:buNone/>
            </a:pPr>
            <a:r>
              <a:rPr lang="en-US" sz="1700">
                <a:solidFill>
                  <a:schemeClr val="tx1">
                    <a:alpha val="80000"/>
                  </a:schemeClr>
                </a:solidFill>
              </a:rPr>
              <a:t>- Akira should offer lingerie and sleepwear because it would be a one stop shop for women.</a:t>
            </a:r>
          </a:p>
        </p:txBody>
      </p:sp>
      <p:grpSp>
        <p:nvGrpSpPr>
          <p:cNvPr id="21" name="Group 9">
            <a:extLst>
              <a:ext uri="{FF2B5EF4-FFF2-40B4-BE49-F238E27FC236}">
                <a16:creationId xmlns:a16="http://schemas.microsoft.com/office/drawing/2014/main" id="{4728F330-19FB-4D39-BD0F-53032ABFEB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79015" y="0"/>
            <a:ext cx="712985" cy="6858000"/>
            <a:chOff x="11479015" y="0"/>
            <a:chExt cx="712985" cy="6858000"/>
          </a:xfrm>
          <a:effectLst>
            <a:outerShdw blurRad="381000" dist="152400" dir="10800000" algn="ctr" rotWithShape="0">
              <a:schemeClr val="bg1">
                <a:alpha val="10000"/>
              </a:schemeClr>
            </a:outerShdw>
          </a:effectLst>
        </p:grpSpPr>
        <p:sp>
          <p:nvSpPr>
            <p:cNvPr id="11" name="Freeform: Shape 10">
              <a:extLst>
                <a:ext uri="{FF2B5EF4-FFF2-40B4-BE49-F238E27FC236}">
                  <a16:creationId xmlns:a16="http://schemas.microsoft.com/office/drawing/2014/main" id="{30220D63-6F38-42F9-8AAD-3B1363A4F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11">
              <a:extLst>
                <a:ext uri="{FF2B5EF4-FFF2-40B4-BE49-F238E27FC236}">
                  <a16:creationId xmlns:a16="http://schemas.microsoft.com/office/drawing/2014/main" id="{97B054CB-4DA3-4EDD-B196-A5DDD1E4E6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0599429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4E4288A-DFC8-40A2-90E5-70E851A9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8C03D4-A73A-4562-A296-89654506F671}"/>
              </a:ext>
            </a:extLst>
          </p:cNvPr>
          <p:cNvSpPr>
            <a:spLocks noGrp="1"/>
          </p:cNvSpPr>
          <p:nvPr>
            <p:ph type="title"/>
          </p:nvPr>
        </p:nvSpPr>
        <p:spPr>
          <a:xfrm>
            <a:off x="965199" y="447741"/>
            <a:ext cx="4278623" cy="1645919"/>
          </a:xfrm>
        </p:spPr>
        <p:txBody>
          <a:bodyPr>
            <a:normAutofit/>
          </a:bodyPr>
          <a:lstStyle/>
          <a:p>
            <a:r>
              <a:rPr lang="en-US" sz="3700" b="1"/>
              <a:t>MERCHANDISE ASSORTMENT PROPOSALS</a:t>
            </a:r>
          </a:p>
        </p:txBody>
      </p:sp>
      <p:sp>
        <p:nvSpPr>
          <p:cNvPr id="10" name="Freeform: Shape 9">
            <a:extLst>
              <a:ext uri="{FF2B5EF4-FFF2-40B4-BE49-F238E27FC236}">
                <a16:creationId xmlns:a16="http://schemas.microsoft.com/office/drawing/2014/main" id="{9AD93FD3-7DF2-4DC8-BD55-8B2EB5F63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53579"/>
            <a:ext cx="8109718" cy="4604421"/>
          </a:xfrm>
          <a:custGeom>
            <a:avLst/>
            <a:gdLst>
              <a:gd name="connsiteX0" fmla="*/ 7381313 w 8109718"/>
              <a:gd name="connsiteY0" fmla="*/ 1839459 h 4604421"/>
              <a:gd name="connsiteX1" fmla="*/ 7381313 w 8109718"/>
              <a:gd name="connsiteY1" fmla="*/ 1853646 h 4604421"/>
              <a:gd name="connsiteX2" fmla="*/ 7379359 w 8109718"/>
              <a:gd name="connsiteY2" fmla="*/ 1846552 h 4604421"/>
              <a:gd name="connsiteX3" fmla="*/ 1321854 w 8109718"/>
              <a:gd name="connsiteY3" fmla="*/ 0 h 4604421"/>
              <a:gd name="connsiteX4" fmla="*/ 5365317 w 8109718"/>
              <a:gd name="connsiteY4" fmla="*/ 0 h 4604421"/>
              <a:gd name="connsiteX5" fmla="*/ 5985373 w 8109718"/>
              <a:gd name="connsiteY5" fmla="*/ 365439 h 4604421"/>
              <a:gd name="connsiteX6" fmla="*/ 8011470 w 8109718"/>
              <a:gd name="connsiteY6" fmla="*/ 3854515 h 4604421"/>
              <a:gd name="connsiteX7" fmla="*/ 8011470 w 8109718"/>
              <a:gd name="connsiteY7" fmla="*/ 4567993 h 4604421"/>
              <a:gd name="connsiteX8" fmla="*/ 7998115 w 8109718"/>
              <a:gd name="connsiteY8" fmla="*/ 4590992 h 4604421"/>
              <a:gd name="connsiteX9" fmla="*/ 7990317 w 8109718"/>
              <a:gd name="connsiteY9" fmla="*/ 4604421 h 4604421"/>
              <a:gd name="connsiteX10" fmla="*/ 0 w 8109718"/>
              <a:gd name="connsiteY10" fmla="*/ 4604421 h 4604421"/>
              <a:gd name="connsiteX11" fmla="*/ 0 w 8109718"/>
              <a:gd name="connsiteY11" fmla="*/ 1564110 h 4604421"/>
              <a:gd name="connsiteX12" fmla="*/ 27177 w 8109718"/>
              <a:gd name="connsiteY12" fmla="*/ 1517107 h 4604421"/>
              <a:gd name="connsiteX13" fmla="*/ 693065 w 8109718"/>
              <a:gd name="connsiteY13" fmla="*/ 365439 h 4604421"/>
              <a:gd name="connsiteX14" fmla="*/ 1321854 w 8109718"/>
              <a:gd name="connsiteY14" fmla="*/ 0 h 460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9718" h="4604421">
                <a:moveTo>
                  <a:pt x="7381313" y="1839459"/>
                </a:moveTo>
                <a:lnTo>
                  <a:pt x="7381313" y="1853646"/>
                </a:lnTo>
                <a:lnTo>
                  <a:pt x="7379359" y="1846552"/>
                </a:lnTo>
                <a:close/>
                <a:moveTo>
                  <a:pt x="1321854" y="0"/>
                </a:moveTo>
                <a:cubicBezTo>
                  <a:pt x="1321854" y="0"/>
                  <a:pt x="1321854" y="0"/>
                  <a:pt x="5365317" y="0"/>
                </a:cubicBezTo>
                <a:cubicBezTo>
                  <a:pt x="5618580" y="0"/>
                  <a:pt x="5863108" y="139215"/>
                  <a:pt x="5985373" y="365439"/>
                </a:cubicBezTo>
                <a:cubicBezTo>
                  <a:pt x="5985373" y="365439"/>
                  <a:pt x="5985373" y="365439"/>
                  <a:pt x="8011470" y="3854515"/>
                </a:cubicBezTo>
                <a:cubicBezTo>
                  <a:pt x="8142468" y="4072039"/>
                  <a:pt x="8142468" y="4350470"/>
                  <a:pt x="8011470" y="4567993"/>
                </a:cubicBezTo>
                <a:cubicBezTo>
                  <a:pt x="8011470" y="4567993"/>
                  <a:pt x="8011470" y="4567993"/>
                  <a:pt x="7998115" y="4590992"/>
                </a:cubicBezTo>
                <a:lnTo>
                  <a:pt x="7990317" y="4604421"/>
                </a:lnTo>
                <a:lnTo>
                  <a:pt x="0" y="4604421"/>
                </a:lnTo>
                <a:lnTo>
                  <a:pt x="0" y="1564110"/>
                </a:lnTo>
                <a:lnTo>
                  <a:pt x="27177" y="1517107"/>
                </a:lnTo>
                <a:cubicBezTo>
                  <a:pt x="220245" y="1183191"/>
                  <a:pt x="440895" y="801574"/>
                  <a:pt x="693065" y="365439"/>
                </a:cubicBezTo>
                <a:cubicBezTo>
                  <a:pt x="824063" y="139215"/>
                  <a:pt x="1059859" y="0"/>
                  <a:pt x="1321854"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5">
            <a:extLst>
              <a:ext uri="{FF2B5EF4-FFF2-40B4-BE49-F238E27FC236}">
                <a16:creationId xmlns:a16="http://schemas.microsoft.com/office/drawing/2014/main" id="{956571CF-1434-4180-A385-D4AC63B62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276856" y="1827416"/>
            <a:ext cx="4418320" cy="3877280"/>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Shape 13">
            <a:extLst>
              <a:ext uri="{FF2B5EF4-FFF2-40B4-BE49-F238E27FC236}">
                <a16:creationId xmlns:a16="http://schemas.microsoft.com/office/drawing/2014/main" id="{19D0EF7D-8D7F-4A18-A68B-92E2D4487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52343" y="825104"/>
            <a:ext cx="2926988" cy="2594434"/>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solidFill>
            <a:schemeClr val="tx1">
              <a:lumMod val="85000"/>
              <a:lumOff val="15000"/>
              <a:alpha val="5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6" name="Group 15">
            <a:extLst>
              <a:ext uri="{FF2B5EF4-FFF2-40B4-BE49-F238E27FC236}">
                <a16:creationId xmlns:a16="http://schemas.microsoft.com/office/drawing/2014/main" id="{C770F868-28FE-4B38-8FC7-E9C841B837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7830" y="567451"/>
            <a:ext cx="1128382" cy="847206"/>
            <a:chOff x="5307830" y="325570"/>
            <a:chExt cx="1128382" cy="847206"/>
          </a:xfrm>
        </p:grpSpPr>
        <p:sp>
          <p:nvSpPr>
            <p:cNvPr id="17" name="Freeform 5">
              <a:extLst>
                <a:ext uri="{FF2B5EF4-FFF2-40B4-BE49-F238E27FC236}">
                  <a16:creationId xmlns:a16="http://schemas.microsoft.com/office/drawing/2014/main" id="{3E5BF88F-B1F5-4A09-887A-B5CA246CAC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8" name="Freeform 5">
              <a:extLst>
                <a:ext uri="{FF2B5EF4-FFF2-40B4-BE49-F238E27FC236}">
                  <a16:creationId xmlns:a16="http://schemas.microsoft.com/office/drawing/2014/main" id="{D8984A5C-991A-40D3-A4C9-7E0DCA2A7A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 name="Content Placeholder 2">
            <a:extLst>
              <a:ext uri="{FF2B5EF4-FFF2-40B4-BE49-F238E27FC236}">
                <a16:creationId xmlns:a16="http://schemas.microsoft.com/office/drawing/2014/main" id="{9C478DE9-16FF-403A-9692-381EC2871C58}"/>
              </a:ext>
            </a:extLst>
          </p:cNvPr>
          <p:cNvSpPr>
            <a:spLocks noGrp="1"/>
          </p:cNvSpPr>
          <p:nvPr>
            <p:ph idx="1"/>
          </p:nvPr>
        </p:nvSpPr>
        <p:spPr>
          <a:xfrm>
            <a:off x="965199" y="2912937"/>
            <a:ext cx="4741917" cy="3093546"/>
          </a:xfrm>
        </p:spPr>
        <p:txBody>
          <a:bodyPr>
            <a:normAutofit/>
          </a:bodyPr>
          <a:lstStyle/>
          <a:p>
            <a:r>
              <a:rPr lang="en-US" sz="1500" b="1">
                <a:solidFill>
                  <a:schemeClr val="bg1"/>
                </a:solidFill>
              </a:rPr>
              <a:t>DEPARTMENT NAME: </a:t>
            </a:r>
            <a:r>
              <a:rPr lang="en-US" sz="1500">
                <a:solidFill>
                  <a:schemeClr val="bg1"/>
                </a:solidFill>
              </a:rPr>
              <a:t>“SUDUCTIVE”</a:t>
            </a:r>
          </a:p>
          <a:p>
            <a:pPr>
              <a:buFontTx/>
              <a:buChar char="-"/>
            </a:pPr>
            <a:r>
              <a:rPr lang="en-US" sz="1500" b="1">
                <a:solidFill>
                  <a:schemeClr val="bg1"/>
                </a:solidFill>
              </a:rPr>
              <a:t>ITEMS: </a:t>
            </a:r>
            <a:r>
              <a:rPr lang="en-US" sz="1500">
                <a:solidFill>
                  <a:schemeClr val="bg1"/>
                </a:solidFill>
              </a:rPr>
              <a:t>Lingerie, underwear, bras, and socks</a:t>
            </a:r>
          </a:p>
          <a:p>
            <a:pPr>
              <a:buFontTx/>
              <a:buChar char="-"/>
            </a:pPr>
            <a:r>
              <a:rPr lang="en-US" sz="1500" b="1">
                <a:solidFill>
                  <a:schemeClr val="bg1"/>
                </a:solidFill>
              </a:rPr>
              <a:t>COLORS: </a:t>
            </a:r>
            <a:r>
              <a:rPr lang="en-US" sz="1500">
                <a:solidFill>
                  <a:schemeClr val="bg1"/>
                </a:solidFill>
              </a:rPr>
              <a:t>Black, red, white, orange, pink, yellow, blue, nude, purple and rainbow.</a:t>
            </a:r>
          </a:p>
          <a:p>
            <a:pPr>
              <a:buFontTx/>
              <a:buChar char="-"/>
            </a:pPr>
            <a:r>
              <a:rPr lang="en-US" sz="1500" b="1">
                <a:solidFill>
                  <a:schemeClr val="bg1"/>
                </a:solidFill>
              </a:rPr>
              <a:t>SIZES: </a:t>
            </a:r>
            <a:r>
              <a:rPr lang="en-US" sz="1500">
                <a:solidFill>
                  <a:schemeClr val="bg1"/>
                </a:solidFill>
              </a:rPr>
              <a:t>XXS-5XL</a:t>
            </a:r>
          </a:p>
          <a:p>
            <a:r>
              <a:rPr lang="en-US" sz="1500" b="1">
                <a:solidFill>
                  <a:schemeClr val="bg1"/>
                </a:solidFill>
              </a:rPr>
              <a:t>DEPARTMENT NAME: </a:t>
            </a:r>
            <a:r>
              <a:rPr lang="en-US" sz="1500">
                <a:solidFill>
                  <a:schemeClr val="bg1"/>
                </a:solidFill>
              </a:rPr>
              <a:t>“CUDDLES”</a:t>
            </a:r>
          </a:p>
          <a:p>
            <a:pPr>
              <a:buFontTx/>
              <a:buChar char="-"/>
            </a:pPr>
            <a:r>
              <a:rPr lang="en-US" sz="1500" b="1">
                <a:solidFill>
                  <a:schemeClr val="bg1"/>
                </a:solidFill>
              </a:rPr>
              <a:t>ITEMS: </a:t>
            </a:r>
            <a:r>
              <a:rPr lang="en-US" sz="1500">
                <a:solidFill>
                  <a:schemeClr val="bg1"/>
                </a:solidFill>
              </a:rPr>
              <a:t>Pajamas, and robes</a:t>
            </a:r>
          </a:p>
          <a:p>
            <a:pPr>
              <a:buFontTx/>
              <a:buChar char="-"/>
            </a:pPr>
            <a:r>
              <a:rPr lang="en-US" sz="1500" b="1">
                <a:solidFill>
                  <a:schemeClr val="bg1"/>
                </a:solidFill>
              </a:rPr>
              <a:t>COLORS: </a:t>
            </a:r>
            <a:r>
              <a:rPr lang="en-US" sz="1500">
                <a:solidFill>
                  <a:schemeClr val="bg1"/>
                </a:solidFill>
              </a:rPr>
              <a:t>Black, red, white, orange, pink, yellow, blue, nude, purple and rainbow.</a:t>
            </a:r>
          </a:p>
          <a:p>
            <a:pPr>
              <a:buFontTx/>
              <a:buChar char="-"/>
            </a:pPr>
            <a:r>
              <a:rPr lang="en-US" sz="1500" b="1">
                <a:solidFill>
                  <a:schemeClr val="bg1"/>
                </a:solidFill>
              </a:rPr>
              <a:t>SIZES: </a:t>
            </a:r>
            <a:r>
              <a:rPr lang="en-US" sz="1500">
                <a:solidFill>
                  <a:schemeClr val="bg1"/>
                </a:solidFill>
              </a:rPr>
              <a:t>XXS-5XL</a:t>
            </a:r>
          </a:p>
          <a:p>
            <a:pPr>
              <a:buFontTx/>
              <a:buChar char="-"/>
            </a:pPr>
            <a:endParaRPr lang="en-US" sz="1500">
              <a:solidFill>
                <a:schemeClr val="bg1"/>
              </a:solidFill>
            </a:endParaRPr>
          </a:p>
          <a:p>
            <a:pPr>
              <a:buFontTx/>
              <a:buChar char="-"/>
            </a:pPr>
            <a:endParaRPr lang="en-US" sz="1500">
              <a:solidFill>
                <a:schemeClr val="bg1"/>
              </a:solidFill>
            </a:endParaRPr>
          </a:p>
        </p:txBody>
      </p:sp>
    </p:spTree>
    <p:extLst>
      <p:ext uri="{BB962C8B-B14F-4D97-AF65-F5344CB8AC3E}">
        <p14:creationId xmlns:p14="http://schemas.microsoft.com/office/powerpoint/2010/main" val="1479615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F9E488-0718-4E1E-9D12-26779F606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E708407-D01D-4E57-8998-FF799DBC3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F68B0A-B2A6-42F1-8DAC-CC7ED3CCB2E4}"/>
              </a:ext>
            </a:extLst>
          </p:cNvPr>
          <p:cNvSpPr>
            <a:spLocks noGrp="1"/>
          </p:cNvSpPr>
          <p:nvPr>
            <p:ph type="title"/>
          </p:nvPr>
        </p:nvSpPr>
        <p:spPr>
          <a:xfrm>
            <a:off x="699723" y="1622066"/>
            <a:ext cx="3554226" cy="2663688"/>
          </a:xfrm>
        </p:spPr>
        <p:txBody>
          <a:bodyPr vert="horz" lIns="91440" tIns="45720" rIns="91440" bIns="45720" rtlCol="0" anchor="b">
            <a:normAutofit/>
          </a:bodyPr>
          <a:lstStyle/>
          <a:p>
            <a:r>
              <a:rPr lang="en-US" b="1" kern="1200">
                <a:solidFill>
                  <a:schemeClr val="bg1"/>
                </a:solidFill>
                <a:latin typeface="+mj-lt"/>
                <a:ea typeface="+mj-ea"/>
                <a:cs typeface="+mj-cs"/>
              </a:rPr>
              <a:t>VISUAL PLAN</a:t>
            </a:r>
          </a:p>
        </p:txBody>
      </p:sp>
      <p:grpSp>
        <p:nvGrpSpPr>
          <p:cNvPr id="13" name="Group 12">
            <a:extLst>
              <a:ext uri="{FF2B5EF4-FFF2-40B4-BE49-F238E27FC236}">
                <a16:creationId xmlns:a16="http://schemas.microsoft.com/office/drawing/2014/main" id="{7F963B07-5C9E-478C-A53E-B6F5B4A789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14" name="Freeform 5">
              <a:extLst>
                <a:ext uri="{FF2B5EF4-FFF2-40B4-BE49-F238E27FC236}">
                  <a16:creationId xmlns:a16="http://schemas.microsoft.com/office/drawing/2014/main" id="{A152F29E-C625-4313-96BF-5675B357C0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5" name="Freeform 5">
              <a:extLst>
                <a:ext uri="{FF2B5EF4-FFF2-40B4-BE49-F238E27FC236}">
                  <a16:creationId xmlns:a16="http://schemas.microsoft.com/office/drawing/2014/main" id="{C2A5CB78-6497-4151-83B6-568BD27EC5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pic>
        <p:nvPicPr>
          <p:cNvPr id="4" name="Content Placeholder 3">
            <a:extLst>
              <a:ext uri="{FF2B5EF4-FFF2-40B4-BE49-F238E27FC236}">
                <a16:creationId xmlns:a16="http://schemas.microsoft.com/office/drawing/2014/main" id="{76F50D4F-DFEC-41A2-BB9E-FF389D35328F}"/>
              </a:ext>
            </a:extLst>
          </p:cNvPr>
          <p:cNvPicPr>
            <a:picLocks noGrp="1" noChangeAspect="1"/>
          </p:cNvPicPr>
          <p:nvPr>
            <p:ph idx="1"/>
          </p:nvPr>
        </p:nvPicPr>
        <p:blipFill>
          <a:blip r:embed="rId2"/>
          <a:stretch>
            <a:fillRect/>
          </a:stretch>
        </p:blipFill>
        <p:spPr>
          <a:xfrm rot="16200000">
            <a:off x="6204322" y="149457"/>
            <a:ext cx="4479925" cy="5973233"/>
          </a:xfrm>
          <a:prstGeom prst="rect">
            <a:avLst/>
          </a:prstGeom>
        </p:spPr>
      </p:pic>
    </p:spTree>
    <p:extLst>
      <p:ext uri="{BB962C8B-B14F-4D97-AF65-F5344CB8AC3E}">
        <p14:creationId xmlns:p14="http://schemas.microsoft.com/office/powerpoint/2010/main" val="248725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4727</TotalTime>
  <Words>502</Words>
  <Application>Microsoft Office PowerPoint</Application>
  <PresentationFormat>Widescreen</PresentationFormat>
  <Paragraphs>53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Project 1</vt:lpstr>
      <vt:lpstr>OVERVIEW</vt:lpstr>
      <vt:lpstr>COMPETITIVE ANALYSIS</vt:lpstr>
      <vt:lpstr>CUSTOMER PROFILE</vt:lpstr>
      <vt:lpstr>MISSION &amp; VISION</vt:lpstr>
      <vt:lpstr>MERCHANDISE ASSORTMENT ANALYSIS</vt:lpstr>
      <vt:lpstr>MERCHANDISE ASSORTMENT PROPOSALS</vt:lpstr>
      <vt:lpstr>VISUAL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Akira</dc:title>
  <dc:creator>Linton, Denishia</dc:creator>
  <cp:lastModifiedBy>Linton, Denishia</cp:lastModifiedBy>
  <cp:revision>9</cp:revision>
  <dcterms:created xsi:type="dcterms:W3CDTF">2022-02-14T04:29:07Z</dcterms:created>
  <dcterms:modified xsi:type="dcterms:W3CDTF">2022-02-17T11:16:57Z</dcterms:modified>
</cp:coreProperties>
</file>